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303" r:id="rId4"/>
    <p:sldId id="307" r:id="rId5"/>
    <p:sldId id="258"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577"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C39E3-8781-4035-8FFD-8E5D62057072}" type="datetimeFigureOut">
              <a:rPr lang="en-IE" smtClean="0"/>
              <a:pPr/>
              <a:t>19/10/2020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BD9A2CD-9493-450F-AFF1-6A6685DF980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C39E3-8781-4035-8FFD-8E5D62057072}" type="datetimeFigureOut">
              <a:rPr lang="en-IE" smtClean="0"/>
              <a:pPr/>
              <a:t>19/10/2020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9A2CD-9493-450F-AFF1-6A6685DF980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rishnavalassociation.ie/muerte100.MP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3240359"/>
          </a:xfrm>
        </p:spPr>
        <p:txBody>
          <a:bodyPr>
            <a:normAutofit/>
          </a:bodyPr>
          <a:lstStyle/>
          <a:p>
            <a:r>
              <a:rPr lang="en-IE" sz="2700" b="1" dirty="0" smtClean="0"/>
              <a:t>Irish Naval Association</a:t>
            </a:r>
            <a:endParaRPr lang="en-IE" sz="2700" b="1" dirty="0"/>
          </a:p>
        </p:txBody>
      </p:sp>
      <p:sp>
        <p:nvSpPr>
          <p:cNvPr id="3" name="Subtitle 2"/>
          <p:cNvSpPr>
            <a:spLocks noGrp="1"/>
          </p:cNvSpPr>
          <p:nvPr>
            <p:ph type="subTitle" idx="1"/>
          </p:nvPr>
        </p:nvSpPr>
        <p:spPr>
          <a:xfrm>
            <a:off x="395536" y="2143116"/>
            <a:ext cx="8208912" cy="4382228"/>
          </a:xfrm>
        </p:spPr>
        <p:txBody>
          <a:bodyPr>
            <a:normAutofit fontScale="70000" lnSpcReduction="20000"/>
          </a:bodyPr>
          <a:lstStyle/>
          <a:p>
            <a:r>
              <a:rPr lang="en-IE" sz="2000" dirty="0" smtClean="0">
                <a:solidFill>
                  <a:schemeClr val="tx1"/>
                </a:solidFill>
                <a:latin typeface="Arial" pitchFamily="34" charset="0"/>
                <a:cs typeface="Arial" pitchFamily="34" charset="0"/>
              </a:rPr>
              <a:t>This </a:t>
            </a:r>
            <a:r>
              <a:rPr lang="en-IE" sz="2000" dirty="0" err="1" smtClean="0">
                <a:solidFill>
                  <a:schemeClr val="tx1"/>
                </a:solidFill>
                <a:latin typeface="Arial" pitchFamily="34" charset="0"/>
                <a:cs typeface="Arial" pitchFamily="34" charset="0"/>
              </a:rPr>
              <a:t>Powerpoint</a:t>
            </a:r>
            <a:r>
              <a:rPr lang="en-IE" sz="2000" dirty="0" smtClean="0">
                <a:solidFill>
                  <a:schemeClr val="tx1"/>
                </a:solidFill>
                <a:latin typeface="Arial" pitchFamily="34" charset="0"/>
                <a:cs typeface="Arial" pitchFamily="34" charset="0"/>
              </a:rPr>
              <a:t> Presentation </a:t>
            </a:r>
          </a:p>
          <a:p>
            <a:r>
              <a:rPr lang="en-IE" sz="2000" dirty="0" smtClean="0">
                <a:solidFill>
                  <a:schemeClr val="tx1"/>
                </a:solidFill>
                <a:latin typeface="Arial" pitchFamily="34" charset="0"/>
                <a:cs typeface="Arial" pitchFamily="34" charset="0"/>
              </a:rPr>
              <a:t>is dedicated to our deceased members</a:t>
            </a:r>
          </a:p>
          <a:p>
            <a:r>
              <a:rPr lang="en-IE" sz="2000" dirty="0" smtClean="0">
                <a:solidFill>
                  <a:schemeClr val="tx1"/>
                </a:solidFill>
                <a:latin typeface="Arial" pitchFamily="34" charset="0"/>
                <a:cs typeface="Arial" pitchFamily="34" charset="0"/>
              </a:rPr>
              <a:t>Slides will appear automatically or click slide to move on</a:t>
            </a:r>
          </a:p>
          <a:p>
            <a:r>
              <a:rPr lang="en-IE" sz="2000" dirty="0" smtClean="0">
                <a:solidFill>
                  <a:schemeClr val="tx1"/>
                </a:solidFill>
                <a:latin typeface="Arial" pitchFamily="34" charset="0"/>
                <a:cs typeface="Arial" pitchFamily="34" charset="0"/>
              </a:rPr>
              <a:t>You have to click top of page “Slide Show”</a:t>
            </a:r>
          </a:p>
          <a:p>
            <a:r>
              <a:rPr lang="en-IE" sz="2000" dirty="0" smtClean="0">
                <a:solidFill>
                  <a:schemeClr val="tx1"/>
                </a:solidFill>
                <a:latin typeface="Arial" pitchFamily="34" charset="0"/>
                <a:cs typeface="Arial" pitchFamily="34" charset="0"/>
              </a:rPr>
              <a:t> then on left top click “from Beginning”</a:t>
            </a:r>
          </a:p>
          <a:p>
            <a:r>
              <a:rPr lang="en-IE" sz="2000" dirty="0" smtClean="0">
                <a:solidFill>
                  <a:schemeClr val="tx1"/>
                </a:solidFill>
                <a:latin typeface="Arial" pitchFamily="34" charset="0"/>
                <a:cs typeface="Arial" pitchFamily="34" charset="0"/>
              </a:rPr>
              <a:t>When first page appears Click Music Link below</a:t>
            </a:r>
          </a:p>
          <a:p>
            <a:endParaRPr lang="en-IE" sz="2000" dirty="0" smtClean="0">
              <a:solidFill>
                <a:schemeClr val="tx1"/>
              </a:solidFill>
              <a:latin typeface="Arial" pitchFamily="34" charset="0"/>
              <a:cs typeface="Arial" pitchFamily="34" charset="0"/>
            </a:endParaRPr>
          </a:p>
          <a:p>
            <a:r>
              <a:rPr lang="en-IE" sz="2000" smtClean="0">
                <a:solidFill>
                  <a:schemeClr val="tx1"/>
                </a:solidFill>
                <a:latin typeface="Arial" pitchFamily="34" charset="0"/>
                <a:cs typeface="Arial" pitchFamily="34" charset="0"/>
              </a:rPr>
              <a:t> </a:t>
            </a:r>
            <a:r>
              <a:rPr lang="en-IE" sz="2000" smtClean="0">
                <a:solidFill>
                  <a:schemeClr val="tx1"/>
                </a:solidFill>
                <a:latin typeface="Arial" pitchFamily="34" charset="0"/>
                <a:cs typeface="Arial" pitchFamily="34" charset="0"/>
                <a:hlinkClick r:id="rId2"/>
              </a:rPr>
              <a:t>www.irishnavalassociation.ie/muerte100.MP3</a:t>
            </a:r>
            <a:endParaRPr lang="en-IE" sz="2000" smtClean="0">
              <a:solidFill>
                <a:schemeClr val="tx1"/>
              </a:solidFill>
              <a:latin typeface="Arial" pitchFamily="34" charset="0"/>
              <a:cs typeface="Arial" pitchFamily="34" charset="0"/>
            </a:endParaRPr>
          </a:p>
          <a:p>
            <a:endParaRPr lang="en-IE" sz="2000" smtClean="0">
              <a:solidFill>
                <a:schemeClr val="tx1"/>
              </a:solidFill>
              <a:latin typeface="Arial" pitchFamily="34" charset="0"/>
              <a:cs typeface="Arial" pitchFamily="34" charset="0"/>
            </a:endParaRPr>
          </a:p>
          <a:p>
            <a:endParaRPr lang="en-IE" sz="2000" dirty="0" smtClean="0">
              <a:solidFill>
                <a:schemeClr val="tx1"/>
              </a:solidFill>
              <a:latin typeface="Arial" pitchFamily="34" charset="0"/>
              <a:cs typeface="Arial" pitchFamily="34" charset="0"/>
            </a:endParaRPr>
          </a:p>
          <a:p>
            <a:endParaRPr lang="en-IE" sz="2000" dirty="0" smtClean="0">
              <a:solidFill>
                <a:schemeClr val="tx1"/>
              </a:solidFill>
              <a:latin typeface="Arial" pitchFamily="34" charset="0"/>
              <a:cs typeface="Arial" pitchFamily="34" charset="0"/>
            </a:endParaRPr>
          </a:p>
          <a:p>
            <a:r>
              <a:rPr lang="en-IE" sz="2000" dirty="0" smtClean="0">
                <a:solidFill>
                  <a:schemeClr val="tx1"/>
                </a:solidFill>
                <a:latin typeface="Arial" pitchFamily="34" charset="0"/>
                <a:cs typeface="Arial" pitchFamily="34" charset="0"/>
              </a:rPr>
              <a:t>Minimise or drop down the music page so you can see the </a:t>
            </a:r>
            <a:r>
              <a:rPr lang="en-IE" sz="2000" dirty="0" err="1" smtClean="0">
                <a:solidFill>
                  <a:schemeClr val="tx1"/>
                </a:solidFill>
                <a:latin typeface="Arial" pitchFamily="34" charset="0"/>
                <a:cs typeface="Arial" pitchFamily="34" charset="0"/>
              </a:rPr>
              <a:t>powerpoint</a:t>
            </a:r>
            <a:r>
              <a:rPr lang="en-IE" sz="2000" dirty="0" smtClean="0">
                <a:solidFill>
                  <a:schemeClr val="tx1"/>
                </a:solidFill>
                <a:latin typeface="Arial" pitchFamily="34" charset="0"/>
                <a:cs typeface="Arial" pitchFamily="34" charset="0"/>
              </a:rPr>
              <a:t> presentation</a:t>
            </a:r>
          </a:p>
          <a:p>
            <a:endParaRPr lang="en-IE" sz="2000" dirty="0" smtClean="0">
              <a:solidFill>
                <a:schemeClr val="tx1"/>
              </a:solidFill>
              <a:latin typeface="Arial" pitchFamily="34" charset="0"/>
              <a:cs typeface="Arial" pitchFamily="34" charset="0"/>
            </a:endParaRPr>
          </a:p>
          <a:p>
            <a:r>
              <a:rPr lang="en-IE" sz="2000" dirty="0" smtClean="0">
                <a:solidFill>
                  <a:schemeClr val="tx1"/>
                </a:solidFill>
                <a:latin typeface="Arial" pitchFamily="34" charset="0"/>
                <a:cs typeface="Arial" pitchFamily="34" charset="0"/>
              </a:rPr>
              <a:t>The Music is</a:t>
            </a:r>
          </a:p>
          <a:p>
            <a:r>
              <a:rPr lang="en-IE" sz="2000" dirty="0" smtClean="0">
                <a:solidFill>
                  <a:schemeClr val="tx1"/>
                </a:solidFill>
                <a:latin typeface="Arial" pitchFamily="34" charset="0"/>
                <a:cs typeface="Arial" pitchFamily="34" charset="0"/>
              </a:rPr>
              <a:t> La </a:t>
            </a:r>
            <a:r>
              <a:rPr lang="en-IE" sz="2000" dirty="0" err="1" smtClean="0">
                <a:solidFill>
                  <a:schemeClr val="tx1"/>
                </a:solidFill>
                <a:latin typeface="Arial" pitchFamily="34" charset="0"/>
                <a:cs typeface="Arial" pitchFamily="34" charset="0"/>
              </a:rPr>
              <a:t>Muerte</a:t>
            </a:r>
            <a:r>
              <a:rPr lang="en-IE" sz="2000" dirty="0" smtClean="0">
                <a:solidFill>
                  <a:schemeClr val="tx1"/>
                </a:solidFill>
                <a:latin typeface="Arial" pitchFamily="34" charset="0"/>
                <a:cs typeface="Arial" pitchFamily="34" charset="0"/>
              </a:rPr>
              <a:t> No Es El Final</a:t>
            </a:r>
          </a:p>
          <a:p>
            <a:r>
              <a:rPr lang="en-IE" sz="2000" dirty="0" smtClean="0">
                <a:solidFill>
                  <a:schemeClr val="tx1"/>
                </a:solidFill>
                <a:latin typeface="Arial" pitchFamily="34" charset="0"/>
                <a:cs typeface="Arial" pitchFamily="34" charset="0"/>
              </a:rPr>
              <a:t>(Death is not forever)</a:t>
            </a:r>
          </a:p>
          <a:p>
            <a:r>
              <a:rPr lang="en-IE" sz="2000" dirty="0" smtClean="0">
                <a:solidFill>
                  <a:schemeClr val="tx1"/>
                </a:solidFill>
                <a:latin typeface="Arial" pitchFamily="34" charset="0"/>
                <a:cs typeface="Arial" pitchFamily="34" charset="0"/>
              </a:rPr>
              <a:t>Written by a Spanish Catholic Priest and adopted as a Hymn by the Spanish Military to pay tribute to those who died in Military Service</a:t>
            </a:r>
          </a:p>
          <a:p>
            <a:r>
              <a:rPr lang="en-IE" sz="2000" dirty="0" smtClean="0">
                <a:solidFill>
                  <a:schemeClr val="tx1"/>
                </a:solidFill>
                <a:latin typeface="Arial" pitchFamily="34" charset="0"/>
                <a:cs typeface="Arial" pitchFamily="34" charset="0"/>
              </a:rPr>
              <a:t>A little Opera is also added in between the beautiful Spanish Hymn</a:t>
            </a:r>
          </a:p>
        </p:txBody>
      </p:sp>
      <p:pic>
        <p:nvPicPr>
          <p:cNvPr id="5" name="Picture 4" descr="nacrest.jpg"/>
          <p:cNvPicPr>
            <a:picLocks noChangeAspect="1"/>
          </p:cNvPicPr>
          <p:nvPr/>
        </p:nvPicPr>
        <p:blipFill>
          <a:blip r:embed="rId3" cstate="print"/>
          <a:stretch>
            <a:fillRect/>
          </a:stretch>
        </p:blipFill>
        <p:spPr>
          <a:xfrm>
            <a:off x="3786182" y="428604"/>
            <a:ext cx="965842" cy="928694"/>
          </a:xfrm>
          <a:prstGeom prst="rect">
            <a:avLst/>
          </a:prstGeom>
        </p:spPr>
      </p:pic>
    </p:spTree>
  </p:cSld>
  <p:clrMapOvr>
    <a:masterClrMapping/>
  </p:clrMapOvr>
  <p:transition advTm="361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1600200"/>
            <a:ext cx="8229600" cy="4925144"/>
          </a:xfrm>
        </p:spPr>
        <p:txBody>
          <a:bodyPr>
            <a:normAutofit fontScale="25000" lnSpcReduction="20000"/>
          </a:bodyPr>
          <a:lstStyle/>
          <a:p>
            <a:endParaRPr lang="en-IE" b="1" dirty="0" smtClean="0"/>
          </a:p>
          <a:p>
            <a:endParaRPr lang="en-IE" b="1" dirty="0" smtClean="0"/>
          </a:p>
          <a:p>
            <a:endParaRPr lang="en-IE" b="1" dirty="0" smtClean="0"/>
          </a:p>
          <a:p>
            <a:endParaRPr lang="en-IE" b="1" dirty="0" smtClean="0"/>
          </a:p>
          <a:p>
            <a:endParaRPr lang="en-IE" b="1" dirty="0" smtClean="0"/>
          </a:p>
          <a:p>
            <a:endParaRPr lang="en-IE" b="1" dirty="0" smtClean="0"/>
          </a:p>
          <a:p>
            <a:endParaRPr lang="en-IE" b="1" dirty="0" smtClean="0"/>
          </a:p>
          <a:p>
            <a:endParaRPr lang="en-IE" b="1" dirty="0" smtClean="0"/>
          </a:p>
          <a:p>
            <a:endParaRPr lang="en-IE" b="1" dirty="0" smtClean="0"/>
          </a:p>
          <a:p>
            <a:pPr>
              <a:buNone/>
            </a:pPr>
            <a:r>
              <a:rPr lang="en-IE" sz="8000" b="1" dirty="0" smtClean="0"/>
              <a:t>                                                             </a:t>
            </a:r>
          </a:p>
          <a:p>
            <a:pPr>
              <a:buNone/>
            </a:pPr>
            <a:r>
              <a:rPr lang="en-IE" sz="8000" b="1" dirty="0" smtClean="0"/>
              <a:t>                                                      George Long</a:t>
            </a:r>
          </a:p>
          <a:p>
            <a:pPr>
              <a:buNone/>
            </a:pPr>
            <a:r>
              <a:rPr lang="en-IE" sz="8000" b="1" dirty="0" smtClean="0"/>
              <a:t>     </a:t>
            </a:r>
          </a:p>
          <a:p>
            <a:pPr>
              <a:buNone/>
            </a:pPr>
            <a:r>
              <a:rPr lang="en-IE" sz="8000" b="1" dirty="0" smtClean="0"/>
              <a:t>      </a:t>
            </a:r>
            <a:r>
              <a:rPr lang="en-IE" sz="8000" dirty="0" smtClean="0"/>
              <a:t>George was recognised in our Dublin Branch as one of the real genuine Gents and was very well liked by all who came in contact with George down the Years. </a:t>
            </a:r>
            <a:br>
              <a:rPr lang="en-IE" sz="8000" dirty="0" smtClean="0"/>
            </a:br>
            <a:r>
              <a:rPr lang="en-IE" sz="8000" dirty="0" smtClean="0"/>
              <a:t>George joined the Naval Service in the 50's and served for several Years. </a:t>
            </a:r>
          </a:p>
          <a:p>
            <a:pPr>
              <a:buNone/>
            </a:pPr>
            <a:r>
              <a:rPr lang="en-IE" sz="8000" dirty="0" smtClean="0"/>
              <a:t>      When the Naval Association was revamped in 1992 George was one of the first to join, and never missed any organised overseas trips or local functions organised by the Naval Association.</a:t>
            </a:r>
          </a:p>
          <a:p>
            <a:pPr>
              <a:buNone/>
            </a:pPr>
            <a:r>
              <a:rPr lang="en-IE" sz="8000" dirty="0" smtClean="0"/>
              <a:t>      It was a sad Day on the 1st of August 2018 when we learned of George’s Death and it was fitting that the Naval Association provided a 30 man Guard of Honour at his Funeral</a:t>
            </a:r>
            <a:br>
              <a:rPr lang="en-IE" sz="8000" dirty="0" smtClean="0"/>
            </a:br>
            <a:r>
              <a:rPr lang="en-IE" sz="8000" dirty="0" smtClean="0"/>
              <a:t/>
            </a:r>
            <a:br>
              <a:rPr lang="en-IE" sz="8000" dirty="0" smtClean="0"/>
            </a:br>
            <a:endParaRPr lang="en-IE" sz="8000" dirty="0"/>
          </a:p>
        </p:txBody>
      </p:sp>
      <p:pic>
        <p:nvPicPr>
          <p:cNvPr id="4" name="Picture 3" descr="georgie.jpg"/>
          <p:cNvPicPr>
            <a:picLocks noChangeAspect="1"/>
          </p:cNvPicPr>
          <p:nvPr/>
        </p:nvPicPr>
        <p:blipFill>
          <a:blip r:embed="rId2" cstate="print"/>
          <a:stretch>
            <a:fillRect/>
          </a:stretch>
        </p:blipFill>
        <p:spPr>
          <a:xfrm>
            <a:off x="3059833" y="188640"/>
            <a:ext cx="2592287" cy="2783935"/>
          </a:xfrm>
          <a:prstGeom prst="rect">
            <a:avLst/>
          </a:prstGeom>
        </p:spPr>
      </p:pic>
    </p:spTree>
  </p:cSld>
  <p:clrMapOvr>
    <a:masterClrMapping/>
  </p:clrMapOvr>
  <p:transition advTm="3621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323528" y="1600200"/>
            <a:ext cx="8568952" cy="4997152"/>
          </a:xfrm>
        </p:spPr>
        <p:txBody>
          <a:bodyPr>
            <a:normAutofit/>
          </a:bodyPr>
          <a:lstStyle/>
          <a:p>
            <a:pPr>
              <a:buNone/>
            </a:pPr>
            <a:r>
              <a:rPr lang="en-IE" b="1" dirty="0" smtClean="0"/>
              <a:t>                </a:t>
            </a:r>
          </a:p>
          <a:p>
            <a:pPr>
              <a:buNone/>
            </a:pPr>
            <a:endParaRPr lang="en-IE" b="1" dirty="0" smtClean="0"/>
          </a:p>
          <a:p>
            <a:pPr>
              <a:buNone/>
            </a:pPr>
            <a:r>
              <a:rPr lang="en-IE" sz="2400" b="1" dirty="0" smtClean="0"/>
              <a:t>                                   </a:t>
            </a:r>
            <a:r>
              <a:rPr lang="en-IE" sz="2400" b="1" dirty="0" err="1" smtClean="0"/>
              <a:t>Lt.Cdr</a:t>
            </a:r>
            <a:r>
              <a:rPr lang="en-IE" sz="2400" b="1" dirty="0" smtClean="0"/>
              <a:t>. Jim Corrigan </a:t>
            </a:r>
          </a:p>
          <a:p>
            <a:pPr>
              <a:buNone/>
            </a:pPr>
            <a:r>
              <a:rPr lang="en-IE" dirty="0" smtClean="0"/>
              <a:t>   </a:t>
            </a:r>
            <a:r>
              <a:rPr lang="en-IE" sz="2400" dirty="0" smtClean="0"/>
              <a:t>Jim was an Officer in the Irish Naval Reserve attaining the rank of Lt. Cdr and officer commanding the Limerick Branch of the Naval Service Reserve.</a:t>
            </a:r>
          </a:p>
          <a:p>
            <a:pPr>
              <a:buNone/>
            </a:pPr>
            <a:r>
              <a:rPr lang="en-IE" sz="2400" dirty="0" smtClean="0"/>
              <a:t>     Jim was also an Engineering Officer with Irish Shipping.</a:t>
            </a:r>
          </a:p>
          <a:p>
            <a:pPr>
              <a:buNone/>
            </a:pPr>
            <a:r>
              <a:rPr lang="en-IE" sz="2400" dirty="0" smtClean="0"/>
              <a:t>Jim retired from the Naval Reserve on reaching retirement age now that time allowed Jim joined the Limerick Branch of the Irish Naval Association and was very active up to his untimely Death on the 2nd November 2017</a:t>
            </a:r>
          </a:p>
          <a:p>
            <a:endParaRPr lang="en-IE" dirty="0"/>
          </a:p>
        </p:txBody>
      </p:sp>
      <p:pic>
        <p:nvPicPr>
          <p:cNvPr id="4" name="Picture 3" descr="jimcorrigan.jpg"/>
          <p:cNvPicPr>
            <a:picLocks noChangeAspect="1"/>
          </p:cNvPicPr>
          <p:nvPr/>
        </p:nvPicPr>
        <p:blipFill>
          <a:blip r:embed="rId2" cstate="print"/>
          <a:stretch>
            <a:fillRect/>
          </a:stretch>
        </p:blipFill>
        <p:spPr>
          <a:xfrm>
            <a:off x="2843808" y="260647"/>
            <a:ext cx="2376264" cy="2423319"/>
          </a:xfrm>
          <a:prstGeom prst="rect">
            <a:avLst/>
          </a:prstGeom>
        </p:spPr>
      </p:pic>
    </p:spTree>
  </p:cSld>
  <p:clrMapOvr>
    <a:masterClrMapping/>
  </p:clrMapOvr>
  <p:transition advTm="204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dirty="0" smtClean="0"/>
              <a:t/>
            </a:r>
            <a:br>
              <a:rPr lang="en-IE" dirty="0" smtClean="0"/>
            </a:br>
            <a:r>
              <a:rPr lang="en-IE" sz="2400" dirty="0" smtClean="0"/>
              <a:t>Terry McGowan</a:t>
            </a:r>
            <a:endParaRPr lang="en-IE" dirty="0"/>
          </a:p>
        </p:txBody>
      </p:sp>
      <p:sp>
        <p:nvSpPr>
          <p:cNvPr id="3" name="Content Placeholder 2"/>
          <p:cNvSpPr>
            <a:spLocks noGrp="1"/>
          </p:cNvSpPr>
          <p:nvPr>
            <p:ph idx="1"/>
          </p:nvPr>
        </p:nvSpPr>
        <p:spPr>
          <a:xfrm>
            <a:off x="323528" y="1600200"/>
            <a:ext cx="8640960" cy="4853136"/>
          </a:xfrm>
        </p:spPr>
        <p:txBody>
          <a:bodyPr>
            <a:normAutofit fontScale="92500"/>
          </a:bodyPr>
          <a:lstStyle/>
          <a:p>
            <a:pPr>
              <a:buNone/>
            </a:pPr>
            <a:r>
              <a:rPr lang="en-IE" sz="2400" b="1" dirty="0" smtClean="0"/>
              <a:t>                        </a:t>
            </a:r>
          </a:p>
          <a:p>
            <a:pPr>
              <a:buNone/>
            </a:pPr>
            <a:endParaRPr lang="en-IE" sz="2400" b="1" dirty="0" smtClean="0"/>
          </a:p>
          <a:p>
            <a:pPr>
              <a:buNone/>
            </a:pPr>
            <a:r>
              <a:rPr lang="en-IE" sz="2400" b="1" dirty="0" smtClean="0"/>
              <a:t>     </a:t>
            </a:r>
          </a:p>
          <a:p>
            <a:pPr>
              <a:buNone/>
            </a:pPr>
            <a:endParaRPr lang="en-IE" sz="2400" b="1" dirty="0" smtClean="0"/>
          </a:p>
          <a:p>
            <a:pPr>
              <a:buNone/>
            </a:pPr>
            <a:r>
              <a:rPr lang="en-IE" sz="2400" b="1" dirty="0" smtClean="0"/>
              <a:t>      </a:t>
            </a:r>
            <a:r>
              <a:rPr lang="en-IE" sz="2400" dirty="0" smtClean="0"/>
              <a:t>Terry was born in </a:t>
            </a:r>
            <a:r>
              <a:rPr lang="en-IE" sz="2400" dirty="0" err="1" smtClean="0"/>
              <a:t>Southhampton</a:t>
            </a:r>
            <a:r>
              <a:rPr lang="en-IE" sz="2400" dirty="0" smtClean="0"/>
              <a:t> in 1921 but raised in Dublin. In his earlier Years Terry was an Irish Army Officer and for some time attached to the Naval Base in </a:t>
            </a:r>
            <a:r>
              <a:rPr lang="en-IE" sz="2400" dirty="0" err="1" smtClean="0"/>
              <a:t>Haulbowline</a:t>
            </a:r>
            <a:r>
              <a:rPr lang="en-IE" sz="2400" dirty="0" smtClean="0"/>
              <a:t>, After Terry retired from the Army he worked for an American Airline Company and joined the Limerick Branch of the Irish Naval Association, and for two years was General Treasurer of the Irish Naval Association. Prior to his death Terry wrote his Book "Say' Do You Speak English" It really is a very interesting book and Terry recounts his School Days in </a:t>
            </a:r>
            <a:r>
              <a:rPr lang="en-IE" sz="2400" dirty="0" err="1" smtClean="0"/>
              <a:t>Synge</a:t>
            </a:r>
            <a:r>
              <a:rPr lang="en-IE" sz="2400" dirty="0" smtClean="0"/>
              <a:t> Street with Eamonn Andrews etc.</a:t>
            </a:r>
            <a:r>
              <a:rPr lang="en-IE" sz="2400" b="1" dirty="0" smtClean="0"/>
              <a:t> </a:t>
            </a:r>
            <a:r>
              <a:rPr lang="en-IE" sz="2400" dirty="0" smtClean="0"/>
              <a:t>Terry</a:t>
            </a:r>
            <a:r>
              <a:rPr lang="en-IE" sz="2400" b="1" dirty="0" smtClean="0"/>
              <a:t> </a:t>
            </a:r>
            <a:r>
              <a:rPr lang="en-IE" sz="2400" dirty="0" smtClean="0"/>
              <a:t>passed away on the 23rd September 2016</a:t>
            </a:r>
          </a:p>
          <a:p>
            <a:endParaRPr lang="en-IE" dirty="0"/>
          </a:p>
        </p:txBody>
      </p:sp>
      <p:pic>
        <p:nvPicPr>
          <p:cNvPr id="4" name="Picture 3" descr="terrymcgowan2.jpg"/>
          <p:cNvPicPr>
            <a:picLocks noChangeAspect="1"/>
          </p:cNvPicPr>
          <p:nvPr/>
        </p:nvPicPr>
        <p:blipFill>
          <a:blip r:embed="rId2" cstate="print"/>
          <a:stretch>
            <a:fillRect/>
          </a:stretch>
        </p:blipFill>
        <p:spPr>
          <a:xfrm>
            <a:off x="2915816" y="260648"/>
            <a:ext cx="2856029" cy="2592288"/>
          </a:xfrm>
          <a:prstGeom prst="rect">
            <a:avLst/>
          </a:prstGeom>
        </p:spPr>
      </p:pic>
    </p:spTree>
  </p:cSld>
  <p:clrMapOvr>
    <a:masterClrMapping/>
  </p:clrMapOvr>
  <p:transition advTm="3478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Lt. Cdr. Robert </a:t>
            </a:r>
            <a:r>
              <a:rPr lang="en-IE" sz="2400" dirty="0" err="1" smtClean="0"/>
              <a:t>Mulrooney</a:t>
            </a:r>
            <a:endParaRPr lang="en-IE" sz="2400" dirty="0"/>
          </a:p>
        </p:txBody>
      </p:sp>
      <p:sp>
        <p:nvSpPr>
          <p:cNvPr id="3" name="Content Placeholder 2"/>
          <p:cNvSpPr>
            <a:spLocks noGrp="1"/>
          </p:cNvSpPr>
          <p:nvPr>
            <p:ph idx="1"/>
          </p:nvPr>
        </p:nvSpPr>
        <p:spPr>
          <a:xfrm>
            <a:off x="251520" y="2924945"/>
            <a:ext cx="8640960" cy="3600400"/>
          </a:xfrm>
        </p:spPr>
        <p:txBody>
          <a:bodyPr>
            <a:normAutofit fontScale="85000" lnSpcReduction="10000"/>
          </a:bodyPr>
          <a:lstStyle/>
          <a:p>
            <a:pPr>
              <a:buNone/>
            </a:pPr>
            <a:r>
              <a:rPr lang="en-IE" sz="2400" dirty="0" smtClean="0"/>
              <a:t>     </a:t>
            </a:r>
          </a:p>
          <a:p>
            <a:pPr>
              <a:buNone/>
            </a:pPr>
            <a:endParaRPr lang="en-IE" sz="2400" dirty="0" smtClean="0"/>
          </a:p>
          <a:p>
            <a:pPr>
              <a:buNone/>
            </a:pPr>
            <a:r>
              <a:rPr lang="en-IE" sz="2400" dirty="0" smtClean="0"/>
              <a:t>      </a:t>
            </a:r>
            <a:r>
              <a:rPr lang="en-IE" sz="2400" dirty="0" err="1" smtClean="0"/>
              <a:t>Lt.Cdr</a:t>
            </a:r>
            <a:r>
              <a:rPr lang="en-IE" sz="2400" dirty="0" smtClean="0"/>
              <a:t> Robert </a:t>
            </a:r>
            <a:r>
              <a:rPr lang="en-IE" sz="2400" dirty="0" err="1" smtClean="0"/>
              <a:t>Mulrooney</a:t>
            </a:r>
            <a:r>
              <a:rPr lang="en-IE" sz="2400" dirty="0" smtClean="0"/>
              <a:t> was a member of the Limerick Branch of the Naval Reserve (An </a:t>
            </a:r>
            <a:r>
              <a:rPr lang="en-IE" sz="2400" dirty="0" err="1" smtClean="0"/>
              <a:t>Slua</a:t>
            </a:r>
            <a:r>
              <a:rPr lang="en-IE" sz="2400" dirty="0" smtClean="0"/>
              <a:t> </a:t>
            </a:r>
            <a:r>
              <a:rPr lang="en-IE" sz="2400" dirty="0" err="1" smtClean="0"/>
              <a:t>Muiri</a:t>
            </a:r>
            <a:r>
              <a:rPr lang="en-IE" sz="2400" dirty="0" smtClean="0"/>
              <a:t>) and eventually rose through the ranks and became the Officer Commanding until his retirement </a:t>
            </a:r>
          </a:p>
          <a:p>
            <a:pPr>
              <a:buNone/>
            </a:pPr>
            <a:r>
              <a:rPr lang="en-IE" sz="2400" dirty="0" smtClean="0"/>
              <a:t>      When the Irish Naval Association was revamped in 1992 </a:t>
            </a:r>
            <a:br>
              <a:rPr lang="en-IE" sz="2400" dirty="0" smtClean="0"/>
            </a:br>
            <a:r>
              <a:rPr lang="en-IE" sz="2400" dirty="0" err="1" smtClean="0"/>
              <a:t>Lt.Cdr</a:t>
            </a:r>
            <a:r>
              <a:rPr lang="en-IE" sz="2400" dirty="0" smtClean="0"/>
              <a:t>.  </a:t>
            </a:r>
            <a:r>
              <a:rPr lang="en-IE" sz="2400" dirty="0" err="1" smtClean="0"/>
              <a:t>Mulrooney</a:t>
            </a:r>
            <a:r>
              <a:rPr lang="en-IE" sz="2400" dirty="0" smtClean="0"/>
              <a:t> established a Branch in Limerick and during his</a:t>
            </a:r>
          </a:p>
          <a:p>
            <a:pPr>
              <a:buNone/>
            </a:pPr>
            <a:r>
              <a:rPr lang="en-IE" sz="2400" dirty="0" smtClean="0"/>
              <a:t>      Years in the Irish Naval Association became its President and never missed any trips abroad and laid wreaths at many WW1 Graves in Belgium and France</a:t>
            </a:r>
          </a:p>
          <a:p>
            <a:pPr>
              <a:buNone/>
            </a:pPr>
            <a:r>
              <a:rPr lang="en-IE" sz="2400" dirty="0" smtClean="0"/>
              <a:t>      Following a very short illness Robert passed away on Christmas Eve 2016 </a:t>
            </a:r>
          </a:p>
          <a:p>
            <a:endParaRPr lang="en-IE" dirty="0"/>
          </a:p>
        </p:txBody>
      </p:sp>
      <p:pic>
        <p:nvPicPr>
          <p:cNvPr id="4" name="Picture 3" descr="mulrooney1.jpg"/>
          <p:cNvPicPr>
            <a:picLocks noChangeAspect="1"/>
          </p:cNvPicPr>
          <p:nvPr/>
        </p:nvPicPr>
        <p:blipFill>
          <a:blip r:embed="rId2" cstate="print"/>
          <a:stretch>
            <a:fillRect/>
          </a:stretch>
        </p:blipFill>
        <p:spPr>
          <a:xfrm>
            <a:off x="3419872" y="260648"/>
            <a:ext cx="2387476" cy="2911556"/>
          </a:xfrm>
          <a:prstGeom prst="rect">
            <a:avLst/>
          </a:prstGeom>
        </p:spPr>
      </p:pic>
    </p:spTree>
  </p:cSld>
  <p:clrMapOvr>
    <a:masterClrMapping/>
  </p:clrMapOvr>
  <p:transition advTm="3051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
            </a:r>
            <a:br>
              <a:rPr lang="en-IE" sz="2400" b="1" dirty="0" smtClean="0">
                <a:latin typeface="Arial" pitchFamily="34" charset="0"/>
                <a:cs typeface="Arial" pitchFamily="34" charset="0"/>
              </a:rPr>
            </a:br>
            <a:r>
              <a:rPr lang="en-IE" sz="2400" b="1" dirty="0" smtClean="0">
                <a:latin typeface="Arial" pitchFamily="34" charset="0"/>
                <a:cs typeface="Arial" pitchFamily="34" charset="0"/>
              </a:rPr>
              <a:t>Pierce Power</a:t>
            </a:r>
            <a:endParaRPr lang="en-IE" sz="2400" b="1" dirty="0">
              <a:latin typeface="Arial" pitchFamily="34" charset="0"/>
              <a:cs typeface="Arial" pitchFamily="34" charset="0"/>
            </a:endParaRPr>
          </a:p>
        </p:txBody>
      </p:sp>
      <p:sp>
        <p:nvSpPr>
          <p:cNvPr id="3" name="Content Placeholder 2"/>
          <p:cNvSpPr>
            <a:spLocks noGrp="1"/>
          </p:cNvSpPr>
          <p:nvPr>
            <p:ph idx="1"/>
          </p:nvPr>
        </p:nvSpPr>
        <p:spPr>
          <a:xfrm>
            <a:off x="457200" y="1844824"/>
            <a:ext cx="8507288" cy="4281339"/>
          </a:xfrm>
        </p:spPr>
        <p:txBody>
          <a:bodyPr>
            <a:normAutofit fontScale="85000" lnSpcReduction="20000"/>
          </a:bodyPr>
          <a:lstStyle/>
          <a:p>
            <a:pPr>
              <a:buNone/>
            </a:pPr>
            <a:r>
              <a:rPr lang="en-IE" sz="2400" b="1" dirty="0" smtClean="0">
                <a:latin typeface="Arial" pitchFamily="34" charset="0"/>
                <a:cs typeface="Arial" pitchFamily="34" charset="0"/>
              </a:rPr>
              <a:t>    </a:t>
            </a:r>
          </a:p>
          <a:p>
            <a:pPr>
              <a:buNone/>
            </a:pPr>
            <a:endParaRPr lang="en-IE" sz="2400" b="1" dirty="0" smtClean="0">
              <a:latin typeface="Arial" pitchFamily="34" charset="0"/>
              <a:cs typeface="Arial" pitchFamily="34" charset="0"/>
            </a:endParaRPr>
          </a:p>
          <a:p>
            <a:pPr>
              <a:buNone/>
            </a:pPr>
            <a:endParaRPr lang="en-IE" sz="2400" b="1" dirty="0" smtClean="0">
              <a:latin typeface="Arial" pitchFamily="34" charset="0"/>
              <a:cs typeface="Arial" pitchFamily="34" charset="0"/>
            </a:endParaRPr>
          </a:p>
          <a:p>
            <a:pPr>
              <a:buNone/>
            </a:pPr>
            <a:r>
              <a:rPr lang="en-IE" sz="2400" b="1" dirty="0" smtClean="0">
                <a:latin typeface="Arial" pitchFamily="34" charset="0"/>
                <a:cs typeface="Arial" pitchFamily="34" charset="0"/>
              </a:rPr>
              <a:t>     </a:t>
            </a:r>
          </a:p>
          <a:p>
            <a:pPr>
              <a:buNone/>
            </a:pPr>
            <a:r>
              <a:rPr lang="en-IE" sz="2400" b="1" dirty="0" smtClean="0">
                <a:latin typeface="Arial" pitchFamily="34" charset="0"/>
                <a:cs typeface="Arial" pitchFamily="34" charset="0"/>
              </a:rPr>
              <a:t>      </a:t>
            </a:r>
          </a:p>
          <a:p>
            <a:pPr>
              <a:buNone/>
            </a:pPr>
            <a:r>
              <a:rPr lang="en-IE" sz="2400" b="1" dirty="0" smtClean="0">
                <a:latin typeface="Arial" pitchFamily="34" charset="0"/>
                <a:cs typeface="Arial" pitchFamily="34" charset="0"/>
              </a:rPr>
              <a:t>     </a:t>
            </a:r>
          </a:p>
          <a:p>
            <a:pPr>
              <a:buNone/>
            </a:pPr>
            <a:r>
              <a:rPr lang="en-IE" sz="2400" dirty="0" smtClean="0">
                <a:latin typeface="Arial" pitchFamily="34" charset="0"/>
                <a:cs typeface="Arial" pitchFamily="34" charset="0"/>
              </a:rPr>
              <a:t>     Pierce was a Petty Officer attached to the Cadre Staff until reaching the age of retiring at 60 years of age, following 42 years in the Naval Service. Pierce has been a member of the Naval Association for many years. Pierce passed away suddenly at home in August 2016</a:t>
            </a:r>
          </a:p>
          <a:p>
            <a:pPr>
              <a:buNone/>
            </a:pPr>
            <a:r>
              <a:rPr lang="en-IE" sz="2400" dirty="0" smtClean="0">
                <a:latin typeface="Arial" pitchFamily="34" charset="0"/>
                <a:cs typeface="Arial" pitchFamily="34" charset="0"/>
              </a:rPr>
              <a:t>     </a:t>
            </a:r>
          </a:p>
          <a:p>
            <a:pPr>
              <a:buNone/>
            </a:pPr>
            <a:r>
              <a:rPr lang="en-IE" sz="2400" dirty="0" smtClean="0">
                <a:latin typeface="Arial" pitchFamily="34" charset="0"/>
                <a:cs typeface="Arial" pitchFamily="34" charset="0"/>
              </a:rPr>
              <a:t>     His colleagues in the Dublin Branch of the Naval Association were Pall Bearers at the Funeral celebrated by </a:t>
            </a:r>
            <a:r>
              <a:rPr lang="en-IE" sz="2400" dirty="0" err="1" smtClean="0">
                <a:latin typeface="Arial" pitchFamily="34" charset="0"/>
                <a:cs typeface="Arial" pitchFamily="34" charset="0"/>
              </a:rPr>
              <a:t>Fr.Des</a:t>
            </a:r>
            <a:r>
              <a:rPr lang="en-IE" sz="2400" dirty="0" smtClean="0">
                <a:latin typeface="Arial" pitchFamily="34" charset="0"/>
                <a:cs typeface="Arial" pitchFamily="34" charset="0"/>
              </a:rPr>
              <a:t> Campion the Naval Chaplain and assisted by former NSR  Lt. Jimmy Fennell now an ordained Deacon of the Catholic Church.</a:t>
            </a:r>
          </a:p>
          <a:p>
            <a:pPr>
              <a:buNone/>
            </a:pPr>
            <a:endParaRPr lang="en-IE" dirty="0"/>
          </a:p>
        </p:txBody>
      </p:sp>
      <p:pic>
        <p:nvPicPr>
          <p:cNvPr id="4" name="Picture 3" descr="pierce.jpg"/>
          <p:cNvPicPr>
            <a:picLocks noChangeAspect="1"/>
          </p:cNvPicPr>
          <p:nvPr/>
        </p:nvPicPr>
        <p:blipFill>
          <a:blip r:embed="rId2" cstate="print"/>
          <a:stretch>
            <a:fillRect/>
          </a:stretch>
        </p:blipFill>
        <p:spPr>
          <a:xfrm>
            <a:off x="3419872" y="188640"/>
            <a:ext cx="2304256" cy="2820134"/>
          </a:xfrm>
          <a:prstGeom prst="rect">
            <a:avLst/>
          </a:prstGeom>
        </p:spPr>
      </p:pic>
    </p:spTree>
  </p:cSld>
  <p:clrMapOvr>
    <a:masterClrMapping/>
  </p:clrMapOvr>
  <p:transition advTm="2740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fontScale="92500"/>
          </a:bodyPr>
          <a:lstStyle/>
          <a:p>
            <a:pPr>
              <a:buNone/>
            </a:pPr>
            <a:r>
              <a:rPr lang="en-IE" sz="2400" dirty="0" smtClean="0"/>
              <a:t>    </a:t>
            </a:r>
          </a:p>
          <a:p>
            <a:pPr>
              <a:buNone/>
            </a:pPr>
            <a:r>
              <a:rPr lang="en-IE" sz="2400" dirty="0" smtClean="0"/>
              <a:t>                                                </a:t>
            </a:r>
          </a:p>
          <a:p>
            <a:pPr>
              <a:buNone/>
            </a:pPr>
            <a:endParaRPr lang="en-IE" sz="2400" dirty="0" smtClean="0"/>
          </a:p>
          <a:p>
            <a:pPr>
              <a:buNone/>
            </a:pPr>
            <a:r>
              <a:rPr lang="en-IE" sz="2400" dirty="0" smtClean="0"/>
              <a:t>                                            </a:t>
            </a:r>
          </a:p>
          <a:p>
            <a:pPr>
              <a:buNone/>
            </a:pPr>
            <a:r>
              <a:rPr lang="en-IE" sz="2400" dirty="0" smtClean="0"/>
              <a:t>                                               </a:t>
            </a:r>
            <a:r>
              <a:rPr lang="en-IE" sz="2400" b="1" dirty="0" smtClean="0"/>
              <a:t>Paddy Watts</a:t>
            </a:r>
          </a:p>
          <a:p>
            <a:pPr>
              <a:buNone/>
            </a:pPr>
            <a:r>
              <a:rPr lang="en-IE" sz="2400" dirty="0" smtClean="0"/>
              <a:t>      Paddy joined the Naval Service in the 1950's and was called "The Crow" by his Navy Colleagues because of his big head of Black Hair. </a:t>
            </a:r>
            <a:br>
              <a:rPr lang="en-IE" sz="2400" dirty="0" smtClean="0"/>
            </a:br>
            <a:r>
              <a:rPr lang="en-IE" sz="2400" dirty="0" smtClean="0"/>
              <a:t>Paddy joined the Naval Association in 1992 and travelled on many of our trips at home and abroad, </a:t>
            </a:r>
            <a:r>
              <a:rPr lang="en-IE" sz="2400" dirty="0" err="1" smtClean="0"/>
              <a:t>particulary</a:t>
            </a:r>
            <a:r>
              <a:rPr lang="en-IE" sz="2400" dirty="0" smtClean="0"/>
              <a:t> to the USA and France.</a:t>
            </a:r>
            <a:br>
              <a:rPr lang="en-IE" sz="2400" dirty="0" smtClean="0"/>
            </a:br>
            <a:r>
              <a:rPr lang="en-IE" sz="2400" dirty="0" smtClean="0"/>
              <a:t>Paddy had not been well for a long time and passed away in Hospital in February 2016</a:t>
            </a:r>
          </a:p>
          <a:p>
            <a:endParaRPr lang="en-IE" dirty="0"/>
          </a:p>
        </p:txBody>
      </p:sp>
      <p:pic>
        <p:nvPicPr>
          <p:cNvPr id="4" name="Picture 3" descr="paddywatts2.jpg"/>
          <p:cNvPicPr>
            <a:picLocks noChangeAspect="1"/>
          </p:cNvPicPr>
          <p:nvPr/>
        </p:nvPicPr>
        <p:blipFill>
          <a:blip r:embed="rId2" cstate="print"/>
          <a:stretch>
            <a:fillRect/>
          </a:stretch>
        </p:blipFill>
        <p:spPr>
          <a:xfrm>
            <a:off x="2565395" y="260648"/>
            <a:ext cx="3272074" cy="2952328"/>
          </a:xfrm>
          <a:prstGeom prst="rect">
            <a:avLst/>
          </a:prstGeom>
        </p:spPr>
      </p:pic>
    </p:spTree>
  </p:cSld>
  <p:clrMapOvr>
    <a:masterClrMapping/>
  </p:clrMapOvr>
  <p:transition advTm="2106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endParaRPr lang="en-IE" b="1" dirty="0" smtClean="0"/>
          </a:p>
          <a:p>
            <a:pPr>
              <a:buNone/>
            </a:pPr>
            <a:r>
              <a:rPr lang="en-IE" b="1" dirty="0" smtClean="0"/>
              <a:t>                                      </a:t>
            </a:r>
          </a:p>
          <a:p>
            <a:pPr>
              <a:buNone/>
            </a:pPr>
            <a:r>
              <a:rPr lang="en-IE" b="1" dirty="0" smtClean="0"/>
              <a:t>                                 </a:t>
            </a:r>
          </a:p>
          <a:p>
            <a:pPr>
              <a:buNone/>
            </a:pPr>
            <a:r>
              <a:rPr lang="en-IE" b="1" dirty="0" smtClean="0"/>
              <a:t>                                     Frank Cassidy </a:t>
            </a:r>
            <a:endParaRPr lang="en-IE" sz="3100" dirty="0" smtClean="0">
              <a:latin typeface="Arial" pitchFamily="34" charset="0"/>
              <a:cs typeface="Arial" pitchFamily="34" charset="0"/>
            </a:endParaRPr>
          </a:p>
          <a:p>
            <a:pPr>
              <a:buNone/>
            </a:pPr>
            <a:r>
              <a:rPr lang="en-IE" sz="3100" dirty="0" smtClean="0">
                <a:latin typeface="Arial" pitchFamily="34" charset="0"/>
                <a:cs typeface="Arial" pitchFamily="34" charset="0"/>
              </a:rPr>
              <a:t>    </a:t>
            </a:r>
            <a:r>
              <a:rPr lang="en-IE" sz="2800" dirty="0" smtClean="0">
                <a:latin typeface="Arial" pitchFamily="34" charset="0"/>
                <a:cs typeface="Arial" pitchFamily="34" charset="0"/>
              </a:rPr>
              <a:t>Frank joined No2 Company An </a:t>
            </a:r>
            <a:r>
              <a:rPr lang="en-IE" sz="2800" dirty="0" err="1" smtClean="0">
                <a:latin typeface="Arial" pitchFamily="34" charset="0"/>
                <a:cs typeface="Arial" pitchFamily="34" charset="0"/>
              </a:rPr>
              <a:t>Slua</a:t>
            </a:r>
            <a:r>
              <a:rPr lang="en-IE" sz="2800" dirty="0" smtClean="0">
                <a:latin typeface="Arial" pitchFamily="34" charset="0"/>
                <a:cs typeface="Arial" pitchFamily="34" charset="0"/>
              </a:rPr>
              <a:t> </a:t>
            </a:r>
            <a:r>
              <a:rPr lang="en-IE" sz="2800" dirty="0" err="1" smtClean="0">
                <a:latin typeface="Arial" pitchFamily="34" charset="0"/>
                <a:cs typeface="Arial" pitchFamily="34" charset="0"/>
              </a:rPr>
              <a:t>Muiri</a:t>
            </a:r>
            <a:r>
              <a:rPr lang="en-IE" sz="2800" dirty="0" smtClean="0">
                <a:latin typeface="Arial" pitchFamily="34" charset="0"/>
                <a:cs typeface="Arial" pitchFamily="34" charset="0"/>
              </a:rPr>
              <a:t> in 1960 and went  </a:t>
            </a:r>
          </a:p>
          <a:p>
            <a:pPr>
              <a:buNone/>
            </a:pPr>
            <a:r>
              <a:rPr lang="en-IE" sz="2800" dirty="0" smtClean="0">
                <a:latin typeface="Arial" pitchFamily="34" charset="0"/>
                <a:cs typeface="Arial" pitchFamily="34" charset="0"/>
              </a:rPr>
              <a:t>     on to achieve the Rank of Petty Officer.</a:t>
            </a:r>
            <a:br>
              <a:rPr lang="en-IE" sz="2800" dirty="0" smtClean="0">
                <a:latin typeface="Arial" pitchFamily="34" charset="0"/>
                <a:cs typeface="Arial" pitchFamily="34" charset="0"/>
              </a:rPr>
            </a:br>
            <a:endParaRPr lang="en-IE" sz="2800" dirty="0" smtClean="0">
              <a:latin typeface="Arial" pitchFamily="34" charset="0"/>
              <a:cs typeface="Arial" pitchFamily="34" charset="0"/>
            </a:endParaRPr>
          </a:p>
          <a:p>
            <a:pPr>
              <a:buNone/>
            </a:pPr>
            <a:r>
              <a:rPr lang="en-IE" sz="2800" dirty="0" smtClean="0">
                <a:latin typeface="Arial" pitchFamily="34" charset="0"/>
                <a:cs typeface="Arial" pitchFamily="34" charset="0"/>
              </a:rPr>
              <a:t>    Frank was a keen Sailor and was crew member on many trips at home and Abroad </a:t>
            </a:r>
            <a:r>
              <a:rPr lang="en-IE" sz="2800" dirty="0" err="1" smtClean="0">
                <a:latin typeface="Arial" pitchFamily="34" charset="0"/>
                <a:cs typeface="Arial" pitchFamily="34" charset="0"/>
              </a:rPr>
              <a:t>particulary</a:t>
            </a:r>
            <a:r>
              <a:rPr lang="en-IE" sz="2800" dirty="0" smtClean="0">
                <a:latin typeface="Arial" pitchFamily="34" charset="0"/>
                <a:cs typeface="Arial" pitchFamily="34" charset="0"/>
              </a:rPr>
              <a:t> on many weekend trips to the Isle of Man and to Holyhead in Wales Frank was also a great Cook and acted as our Chef on the </a:t>
            </a:r>
            <a:r>
              <a:rPr lang="en-IE" sz="2800" dirty="0" err="1" smtClean="0">
                <a:latin typeface="Arial" pitchFamily="34" charset="0"/>
                <a:cs typeface="Arial" pitchFamily="34" charset="0"/>
              </a:rPr>
              <a:t>Creidne</a:t>
            </a:r>
            <a:r>
              <a:rPr lang="en-IE" sz="2800" dirty="0" smtClean="0">
                <a:latin typeface="Arial" pitchFamily="34" charset="0"/>
                <a:cs typeface="Arial" pitchFamily="34" charset="0"/>
              </a:rPr>
              <a:t> Trips. </a:t>
            </a:r>
          </a:p>
          <a:p>
            <a:pPr>
              <a:buNone/>
            </a:pPr>
            <a:r>
              <a:rPr lang="en-IE" sz="2800" dirty="0" smtClean="0">
                <a:latin typeface="Arial" pitchFamily="34" charset="0"/>
                <a:cs typeface="Arial" pitchFamily="34" charset="0"/>
              </a:rPr>
              <a:t>    Frank joined the Naval Association in 1992 and travelled on many of our trips to the USA and France.</a:t>
            </a:r>
          </a:p>
          <a:p>
            <a:pPr>
              <a:buNone/>
            </a:pPr>
            <a:r>
              <a:rPr lang="en-IE" sz="2800" dirty="0" smtClean="0">
                <a:latin typeface="Arial" pitchFamily="34" charset="0"/>
                <a:cs typeface="Arial" pitchFamily="34" charset="0"/>
              </a:rPr>
              <a:t>    Frank had not been well and died in Hospital in 2015 </a:t>
            </a:r>
          </a:p>
          <a:p>
            <a:endParaRPr lang="en-IE" dirty="0"/>
          </a:p>
        </p:txBody>
      </p:sp>
      <p:pic>
        <p:nvPicPr>
          <p:cNvPr id="5" name="Picture 4" descr="CASS.jpg"/>
          <p:cNvPicPr>
            <a:picLocks noChangeAspect="1"/>
          </p:cNvPicPr>
          <p:nvPr/>
        </p:nvPicPr>
        <p:blipFill>
          <a:blip r:embed="rId2" cstate="print"/>
          <a:stretch>
            <a:fillRect/>
          </a:stretch>
        </p:blipFill>
        <p:spPr>
          <a:xfrm>
            <a:off x="2987824" y="188640"/>
            <a:ext cx="2160240" cy="2518633"/>
          </a:xfrm>
          <a:prstGeom prst="rect">
            <a:avLst/>
          </a:prstGeom>
        </p:spPr>
      </p:pic>
    </p:spTree>
  </p:cSld>
  <p:clrMapOvr>
    <a:masterClrMapping/>
  </p:clrMapOvr>
  <p:transition advTm="3095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lnSpcReduction="10000"/>
          </a:bodyPr>
          <a:lstStyle/>
          <a:p>
            <a:pPr>
              <a:buNone/>
            </a:pPr>
            <a:r>
              <a:rPr lang="en-IE" sz="2800" b="1" dirty="0" smtClean="0"/>
              <a:t>          </a:t>
            </a:r>
          </a:p>
          <a:p>
            <a:pPr>
              <a:buNone/>
            </a:pPr>
            <a:endParaRPr lang="en-IE" sz="2800" b="1" dirty="0" smtClean="0"/>
          </a:p>
          <a:p>
            <a:pPr>
              <a:buNone/>
            </a:pPr>
            <a:endParaRPr lang="en-IE" sz="2800" b="1" dirty="0" smtClean="0"/>
          </a:p>
          <a:p>
            <a:pPr>
              <a:buNone/>
            </a:pPr>
            <a:endParaRPr lang="en-IE" sz="2800" b="1" dirty="0" smtClean="0"/>
          </a:p>
          <a:p>
            <a:pPr>
              <a:buNone/>
            </a:pPr>
            <a:r>
              <a:rPr lang="en-IE" sz="2800" b="1" dirty="0" smtClean="0"/>
              <a:t>                                 Herbert McManus</a:t>
            </a:r>
            <a:endParaRPr lang="en-IE" b="1" dirty="0" smtClean="0"/>
          </a:p>
          <a:p>
            <a:pPr>
              <a:buNone/>
            </a:pPr>
            <a:r>
              <a:rPr lang="en-IE" b="1" dirty="0" smtClean="0"/>
              <a:t>    </a:t>
            </a:r>
            <a:r>
              <a:rPr lang="en-IE" sz="2400" dirty="0" smtClean="0">
                <a:latin typeface="Arial" pitchFamily="34" charset="0"/>
                <a:cs typeface="Arial" pitchFamily="34" charset="0"/>
              </a:rPr>
              <a:t>Joined An </a:t>
            </a:r>
            <a:r>
              <a:rPr lang="en-IE" sz="2400" dirty="0" err="1" smtClean="0">
                <a:latin typeface="Arial" pitchFamily="34" charset="0"/>
                <a:cs typeface="Arial" pitchFamily="34" charset="0"/>
              </a:rPr>
              <a:t>Slua</a:t>
            </a:r>
            <a:r>
              <a:rPr lang="en-IE" sz="2400" dirty="0" smtClean="0">
                <a:latin typeface="Arial" pitchFamily="34" charset="0"/>
                <a:cs typeface="Arial" pitchFamily="34" charset="0"/>
              </a:rPr>
              <a:t> in 1954 and served for many years. Herbert joined the Naval Association in 1998 and had never missed any trips until his sickness which eventually was his sad ending. He will be missed by all his colleagues</a:t>
            </a:r>
          </a:p>
          <a:p>
            <a:endParaRPr lang="en-IE" dirty="0"/>
          </a:p>
        </p:txBody>
      </p:sp>
      <p:pic>
        <p:nvPicPr>
          <p:cNvPr id="4" name="Picture 3" descr="herbertmcmanus.jpg"/>
          <p:cNvPicPr>
            <a:picLocks noChangeAspect="1"/>
          </p:cNvPicPr>
          <p:nvPr/>
        </p:nvPicPr>
        <p:blipFill>
          <a:blip r:embed="rId2" cstate="print"/>
          <a:stretch>
            <a:fillRect/>
          </a:stretch>
        </p:blipFill>
        <p:spPr>
          <a:xfrm>
            <a:off x="3131840" y="332656"/>
            <a:ext cx="2261186" cy="3024336"/>
          </a:xfrm>
          <a:prstGeom prst="rect">
            <a:avLst/>
          </a:prstGeom>
        </p:spPr>
      </p:pic>
    </p:spTree>
  </p:cSld>
  <p:clrMapOvr>
    <a:masterClrMapping/>
  </p:clrMapOvr>
  <p:transition advTm="1492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25144"/>
          </a:xfrm>
        </p:spPr>
        <p:txBody>
          <a:bodyPr>
            <a:normAutofit/>
          </a:bodyPr>
          <a:lstStyle/>
          <a:p>
            <a:pPr>
              <a:buNone/>
            </a:pPr>
            <a:r>
              <a:rPr lang="en-IE" sz="2400" b="1" dirty="0" smtClean="0"/>
              <a:t>                                        </a:t>
            </a:r>
          </a:p>
          <a:p>
            <a:pPr>
              <a:buNone/>
            </a:pPr>
            <a:endParaRPr lang="en-IE" sz="2400" b="1" dirty="0" smtClean="0"/>
          </a:p>
          <a:p>
            <a:pPr>
              <a:buNone/>
            </a:pPr>
            <a:endParaRPr lang="en-IE" sz="2400" b="1" dirty="0" smtClean="0"/>
          </a:p>
          <a:p>
            <a:pPr>
              <a:buNone/>
            </a:pPr>
            <a:r>
              <a:rPr lang="en-IE" sz="2400" b="1" dirty="0" smtClean="0"/>
              <a:t>                                         Lt. John </a:t>
            </a:r>
            <a:r>
              <a:rPr lang="en-IE" sz="2400" b="1" dirty="0" err="1" smtClean="0"/>
              <a:t>Keohane</a:t>
            </a:r>
            <a:r>
              <a:rPr lang="en-IE" sz="2400" b="1" dirty="0" smtClean="0"/>
              <a:t> </a:t>
            </a:r>
          </a:p>
          <a:p>
            <a:pPr>
              <a:buNone/>
            </a:pPr>
            <a:endParaRPr lang="en-IE" sz="2400" b="1" dirty="0" smtClean="0"/>
          </a:p>
          <a:p>
            <a:pPr>
              <a:buNone/>
            </a:pPr>
            <a:r>
              <a:rPr lang="en-IE" sz="2400" dirty="0" smtClean="0">
                <a:latin typeface="Arial" pitchFamily="34" charset="0"/>
                <a:cs typeface="Arial" pitchFamily="34" charset="0"/>
              </a:rPr>
              <a:t>    Joined An </a:t>
            </a:r>
            <a:r>
              <a:rPr lang="en-IE" sz="2400" dirty="0" err="1" smtClean="0">
                <a:latin typeface="Arial" pitchFamily="34" charset="0"/>
                <a:cs typeface="Arial" pitchFamily="34" charset="0"/>
              </a:rPr>
              <a:t>Slua</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Muiri</a:t>
            </a:r>
            <a:r>
              <a:rPr lang="en-IE" sz="2400" dirty="0" smtClean="0">
                <a:latin typeface="Arial" pitchFamily="34" charset="0"/>
                <a:cs typeface="Arial" pitchFamily="34" charset="0"/>
              </a:rPr>
              <a:t> (Naval Reserve) in 1960 and served for many years. He was commissioned as an Officer in 1975 and served until reaching retirement age. </a:t>
            </a:r>
          </a:p>
          <a:p>
            <a:pPr>
              <a:buNone/>
            </a:pPr>
            <a:r>
              <a:rPr lang="en-IE" sz="2400" dirty="0" smtClean="0">
                <a:latin typeface="Arial" pitchFamily="34" charset="0"/>
                <a:cs typeface="Arial" pitchFamily="34" charset="0"/>
              </a:rPr>
              <a:t>    On retirement John joined the Naval Association. It was unfortunate that ill health set in and he struggled on for a few years before passing away in October 2014</a:t>
            </a:r>
          </a:p>
          <a:p>
            <a:endParaRPr lang="en-IE" dirty="0"/>
          </a:p>
        </p:txBody>
      </p:sp>
      <p:pic>
        <p:nvPicPr>
          <p:cNvPr id="4" name="Picture 3" descr="johnkeohane22.jpg"/>
          <p:cNvPicPr>
            <a:picLocks noChangeAspect="1"/>
          </p:cNvPicPr>
          <p:nvPr/>
        </p:nvPicPr>
        <p:blipFill>
          <a:blip r:embed="rId2" cstate="print"/>
          <a:stretch>
            <a:fillRect/>
          </a:stretch>
        </p:blipFill>
        <p:spPr>
          <a:xfrm>
            <a:off x="2987824" y="260648"/>
            <a:ext cx="2376264" cy="2740130"/>
          </a:xfrm>
          <a:prstGeom prst="rect">
            <a:avLst/>
          </a:prstGeom>
        </p:spPr>
      </p:pic>
    </p:spTree>
  </p:cSld>
  <p:clrMapOvr>
    <a:masterClrMapping/>
  </p:clrMapOvr>
  <p:transition advTm="2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25144"/>
          </a:xfrm>
        </p:spPr>
        <p:txBody>
          <a:bodyPr>
            <a:normAutofit fontScale="40000" lnSpcReduction="20000"/>
          </a:bodyPr>
          <a:lstStyle/>
          <a:p>
            <a:endParaRPr lang="en-IE" b="1" dirty="0" smtClean="0"/>
          </a:p>
          <a:p>
            <a:pPr>
              <a:buNone/>
            </a:pPr>
            <a:endParaRPr lang="en-IE" b="1" dirty="0" smtClean="0"/>
          </a:p>
          <a:p>
            <a:pPr>
              <a:buNone/>
            </a:pPr>
            <a:endParaRPr lang="en-IE" b="1" dirty="0" smtClean="0"/>
          </a:p>
          <a:p>
            <a:pPr>
              <a:buNone/>
            </a:pPr>
            <a:endParaRPr lang="en-IE" b="1" dirty="0" smtClean="0"/>
          </a:p>
          <a:p>
            <a:pPr>
              <a:buNone/>
            </a:pPr>
            <a:endParaRPr lang="en-IE" b="1" dirty="0" smtClean="0"/>
          </a:p>
          <a:p>
            <a:pPr>
              <a:buNone/>
            </a:pPr>
            <a:endParaRPr lang="en-IE" b="1" dirty="0" smtClean="0"/>
          </a:p>
          <a:p>
            <a:pPr>
              <a:buNone/>
            </a:pPr>
            <a:endParaRPr lang="en-IE" b="1" dirty="0" smtClean="0"/>
          </a:p>
          <a:p>
            <a:pPr>
              <a:buNone/>
            </a:pPr>
            <a:r>
              <a:rPr lang="en-IE" b="1" dirty="0" smtClean="0"/>
              <a:t>                                                 </a:t>
            </a:r>
          </a:p>
          <a:p>
            <a:pPr>
              <a:buNone/>
            </a:pPr>
            <a:endParaRPr lang="en-IE" b="1" dirty="0" smtClean="0"/>
          </a:p>
          <a:p>
            <a:pPr>
              <a:buNone/>
            </a:pPr>
            <a:r>
              <a:rPr lang="en-IE" sz="6000" b="1" dirty="0" smtClean="0">
                <a:latin typeface="Arial" pitchFamily="34" charset="0"/>
                <a:cs typeface="Arial" pitchFamily="34" charset="0"/>
              </a:rPr>
              <a:t>                          </a:t>
            </a:r>
            <a:r>
              <a:rPr lang="en-IE" sz="5000" b="1" dirty="0" smtClean="0">
                <a:latin typeface="Arial" pitchFamily="34" charset="0"/>
                <a:cs typeface="Arial" pitchFamily="34" charset="0"/>
              </a:rPr>
              <a:t>Lt. Cdr  Gerry </a:t>
            </a:r>
            <a:r>
              <a:rPr lang="en-IE" sz="5000" b="1" dirty="0" err="1" smtClean="0">
                <a:latin typeface="Arial" pitchFamily="34" charset="0"/>
                <a:cs typeface="Arial" pitchFamily="34" charset="0"/>
              </a:rPr>
              <a:t>DeRenzy</a:t>
            </a:r>
            <a:r>
              <a:rPr lang="en-IE" sz="5000" b="1" dirty="0" smtClean="0">
                <a:latin typeface="Arial" pitchFamily="34" charset="0"/>
                <a:cs typeface="Arial" pitchFamily="34" charset="0"/>
              </a:rPr>
              <a:t> </a:t>
            </a:r>
            <a:r>
              <a:rPr lang="en-IE" dirty="0" smtClean="0"/>
              <a:t/>
            </a:r>
            <a:br>
              <a:rPr lang="en-IE" dirty="0" smtClean="0"/>
            </a:br>
            <a:r>
              <a:rPr lang="en-IE" dirty="0" smtClean="0"/>
              <a:t>  </a:t>
            </a:r>
          </a:p>
          <a:p>
            <a:pPr>
              <a:buNone/>
            </a:pPr>
            <a:r>
              <a:rPr lang="en-IE" dirty="0" smtClean="0"/>
              <a:t>        </a:t>
            </a:r>
            <a:endParaRPr lang="en-IE" sz="5100" dirty="0" smtClean="0"/>
          </a:p>
          <a:p>
            <a:pPr>
              <a:buNone/>
            </a:pPr>
            <a:r>
              <a:rPr lang="en-IE" sz="5000" dirty="0" smtClean="0">
                <a:latin typeface="Arial" pitchFamily="34" charset="0"/>
                <a:cs typeface="Arial" pitchFamily="34" charset="0"/>
              </a:rPr>
              <a:t>     Passed away on Saturday 25th January 2014. </a:t>
            </a:r>
            <a:r>
              <a:rPr lang="en-IE" sz="5000" dirty="0" err="1" smtClean="0">
                <a:latin typeface="Arial" pitchFamily="34" charset="0"/>
                <a:cs typeface="Arial" pitchFamily="34" charset="0"/>
              </a:rPr>
              <a:t>Lt.Cdr</a:t>
            </a:r>
            <a:r>
              <a:rPr lang="en-IE" sz="5000" dirty="0" smtClean="0">
                <a:latin typeface="Arial" pitchFamily="34" charset="0"/>
                <a:cs typeface="Arial" pitchFamily="34" charset="0"/>
              </a:rPr>
              <a:t>. </a:t>
            </a:r>
            <a:r>
              <a:rPr lang="en-IE" sz="5000" dirty="0" err="1" smtClean="0">
                <a:latin typeface="Arial" pitchFamily="34" charset="0"/>
                <a:cs typeface="Arial" pitchFamily="34" charset="0"/>
              </a:rPr>
              <a:t>DeRenzy</a:t>
            </a:r>
            <a:r>
              <a:rPr lang="en-IE" sz="5000" dirty="0" smtClean="0">
                <a:latin typeface="Arial" pitchFamily="34" charset="0"/>
                <a:cs typeface="Arial" pitchFamily="34" charset="0"/>
              </a:rPr>
              <a:t> Former Officer Commanding No 2 Coy. An </a:t>
            </a:r>
            <a:r>
              <a:rPr lang="en-IE" sz="5000" dirty="0" err="1" smtClean="0">
                <a:latin typeface="Arial" pitchFamily="34" charset="0"/>
                <a:cs typeface="Arial" pitchFamily="34" charset="0"/>
              </a:rPr>
              <a:t>Slua</a:t>
            </a:r>
            <a:r>
              <a:rPr lang="en-IE" sz="5000" dirty="0" smtClean="0">
                <a:latin typeface="Arial" pitchFamily="34" charset="0"/>
                <a:cs typeface="Arial" pitchFamily="34" charset="0"/>
              </a:rPr>
              <a:t> </a:t>
            </a:r>
            <a:r>
              <a:rPr lang="en-IE" sz="5000" dirty="0" err="1" smtClean="0">
                <a:latin typeface="Arial" pitchFamily="34" charset="0"/>
                <a:cs typeface="Arial" pitchFamily="34" charset="0"/>
              </a:rPr>
              <a:t>Muiri</a:t>
            </a:r>
            <a:r>
              <a:rPr lang="en-IE" sz="5000" dirty="0" smtClean="0">
                <a:latin typeface="Arial" pitchFamily="34" charset="0"/>
                <a:cs typeface="Arial" pitchFamily="34" charset="0"/>
              </a:rPr>
              <a:t> (Naval Service Reserve) until his retirement in 1986. A life long member of the Irish Naval Association he will be sadly missed by all his former colleagues in the Navy and the Naval Association. Gerry was also a very successful business man running his own business for many years. A keen Golfer and a member of the Bohemians musical society and guest performer regularly singing with his fine Baritone </a:t>
            </a:r>
            <a:r>
              <a:rPr lang="en-IE" sz="5000" smtClean="0">
                <a:latin typeface="Arial" pitchFamily="34" charset="0"/>
                <a:cs typeface="Arial" pitchFamily="34" charset="0"/>
              </a:rPr>
              <a:t>singing voice,</a:t>
            </a:r>
            <a:endParaRPr lang="en-IE" sz="5000" dirty="0">
              <a:latin typeface="Arial" pitchFamily="34" charset="0"/>
              <a:cs typeface="Arial" pitchFamily="34" charset="0"/>
            </a:endParaRPr>
          </a:p>
        </p:txBody>
      </p:sp>
      <p:pic>
        <p:nvPicPr>
          <p:cNvPr id="4" name="Picture 3" descr="gerry33.jpg"/>
          <p:cNvPicPr>
            <a:picLocks noChangeAspect="1"/>
          </p:cNvPicPr>
          <p:nvPr/>
        </p:nvPicPr>
        <p:blipFill>
          <a:blip r:embed="rId2" cstate="print"/>
          <a:stretch>
            <a:fillRect/>
          </a:stretch>
        </p:blipFill>
        <p:spPr>
          <a:xfrm>
            <a:off x="2771800" y="332656"/>
            <a:ext cx="2448272" cy="2925984"/>
          </a:xfrm>
          <a:prstGeom prst="rect">
            <a:avLst/>
          </a:prstGeom>
        </p:spPr>
      </p:pic>
    </p:spTree>
  </p:cSld>
  <p:clrMapOvr>
    <a:masterClrMapping/>
  </p:clrMapOvr>
  <p:transition advTm="2714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endParaRPr lang="en-IE" dirty="0" smtClean="0"/>
          </a:p>
          <a:p>
            <a:endParaRPr lang="en-IE" dirty="0" smtClean="0"/>
          </a:p>
          <a:p>
            <a:endParaRPr lang="en-IE" sz="2400" dirty="0" smtClean="0">
              <a:latin typeface="Arial" pitchFamily="34" charset="0"/>
              <a:cs typeface="Arial" pitchFamily="34" charset="0"/>
            </a:endParaRPr>
          </a:p>
          <a:p>
            <a:pPr>
              <a:buNone/>
            </a:pPr>
            <a:r>
              <a:rPr lang="en-IE" sz="2400" dirty="0" smtClean="0">
                <a:latin typeface="Arial" pitchFamily="34" charset="0"/>
                <a:cs typeface="Arial" pitchFamily="34" charset="0"/>
              </a:rPr>
              <a:t>    In 1994 the members of the Dublin Branch Irish Naval Association changed its name to "The Leading Seaman Michael Quinn DSM Branch" in honour of L/S Quinn and the tragic loss of his young life while attempting a rescue of Spanish Seamen from their stricken </a:t>
            </a:r>
            <a:r>
              <a:rPr lang="en-IE" sz="2400" smtClean="0">
                <a:latin typeface="Arial" pitchFamily="34" charset="0"/>
                <a:cs typeface="Arial" pitchFamily="34" charset="0"/>
              </a:rPr>
              <a:t>Spanish Trawler </a:t>
            </a:r>
            <a:r>
              <a:rPr lang="en-IE" sz="2400" dirty="0" smtClean="0">
                <a:latin typeface="Arial" pitchFamily="34" charset="0"/>
                <a:cs typeface="Arial" pitchFamily="34" charset="0"/>
              </a:rPr>
              <a:t>on rocks in terrible Sea conditions off </a:t>
            </a:r>
            <a:r>
              <a:rPr lang="en-IE" sz="2400" dirty="0" err="1" smtClean="0">
                <a:latin typeface="Arial" pitchFamily="34" charset="0"/>
                <a:cs typeface="Arial" pitchFamily="34" charset="0"/>
              </a:rPr>
              <a:t>Bantry</a:t>
            </a:r>
            <a:r>
              <a:rPr lang="en-IE" sz="2400" dirty="0" smtClean="0">
                <a:latin typeface="Arial" pitchFamily="34" charset="0"/>
                <a:cs typeface="Arial" pitchFamily="34" charset="0"/>
              </a:rPr>
              <a:t> Bay on the night of January30th 1990.</a:t>
            </a:r>
          </a:p>
          <a:p>
            <a:endParaRPr lang="en-IE" dirty="0"/>
          </a:p>
        </p:txBody>
      </p:sp>
      <p:pic>
        <p:nvPicPr>
          <p:cNvPr id="4" name="Picture 3" descr="quinn.jpg"/>
          <p:cNvPicPr>
            <a:picLocks noChangeAspect="1"/>
          </p:cNvPicPr>
          <p:nvPr/>
        </p:nvPicPr>
        <p:blipFill>
          <a:blip r:embed="rId2" cstate="print"/>
          <a:stretch>
            <a:fillRect/>
          </a:stretch>
        </p:blipFill>
        <p:spPr>
          <a:xfrm>
            <a:off x="3203848" y="188640"/>
            <a:ext cx="2160240" cy="2376265"/>
          </a:xfrm>
          <a:prstGeom prst="rect">
            <a:avLst/>
          </a:prstGeom>
        </p:spPr>
      </p:pic>
      <p:sp>
        <p:nvSpPr>
          <p:cNvPr id="5" name="Rectangle 4"/>
          <p:cNvSpPr/>
          <p:nvPr/>
        </p:nvSpPr>
        <p:spPr>
          <a:xfrm>
            <a:off x="2483768" y="2636912"/>
            <a:ext cx="4104456" cy="646331"/>
          </a:xfrm>
          <a:prstGeom prst="rect">
            <a:avLst/>
          </a:prstGeom>
        </p:spPr>
        <p:txBody>
          <a:bodyPr wrap="square">
            <a:spAutoFit/>
          </a:bodyPr>
          <a:lstStyle/>
          <a:p>
            <a:r>
              <a:rPr lang="en-IE" b="1" dirty="0" smtClean="0"/>
              <a:t>Leading Seaman Michael Quinn DSM</a:t>
            </a:r>
          </a:p>
          <a:p>
            <a:endParaRPr lang="en-IE" dirty="0"/>
          </a:p>
        </p:txBody>
      </p:sp>
    </p:spTree>
  </p:cSld>
  <p:clrMapOvr>
    <a:masterClrMapping/>
  </p:clrMapOvr>
  <p:transition advTm="2446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92500"/>
          </a:bodyPr>
          <a:lstStyle/>
          <a:p>
            <a:pPr>
              <a:buNone/>
            </a:pPr>
            <a:r>
              <a:rPr lang="en-IE" b="1" dirty="0" smtClean="0"/>
              <a:t>                            </a:t>
            </a:r>
          </a:p>
          <a:p>
            <a:endParaRPr lang="en-IE" b="1" dirty="0" smtClean="0"/>
          </a:p>
          <a:p>
            <a:endParaRPr lang="en-IE" b="1" dirty="0" smtClean="0"/>
          </a:p>
          <a:p>
            <a:pPr>
              <a:buNone/>
            </a:pPr>
            <a:r>
              <a:rPr lang="en-IE" b="1" dirty="0" smtClean="0"/>
              <a:t>                               </a:t>
            </a:r>
            <a:r>
              <a:rPr lang="en-IE" sz="2600" b="1" dirty="0" smtClean="0"/>
              <a:t>Jack English</a:t>
            </a:r>
          </a:p>
          <a:p>
            <a:pPr>
              <a:buNone/>
            </a:pPr>
            <a:r>
              <a:rPr lang="en-IE" dirty="0" smtClean="0"/>
              <a:t>    </a:t>
            </a:r>
            <a:r>
              <a:rPr lang="en-IE" sz="2400" dirty="0" smtClean="0">
                <a:latin typeface="Arial" pitchFamily="34" charset="0"/>
                <a:cs typeface="Arial" pitchFamily="34" charset="0"/>
              </a:rPr>
              <a:t>Joined the Naval Service in the 50's and served for many years. Jack joined the Naval Association in 1994 and has travelled on many trips at home and abroad Jack was a great singer and always gave a song when asked. It was while he was with us in Coventry in June 2014 at the Royal Naval Conference that he collapsed and died of a heart attack. </a:t>
            </a:r>
          </a:p>
          <a:p>
            <a:endParaRPr lang="en-IE" dirty="0"/>
          </a:p>
        </p:txBody>
      </p:sp>
      <p:pic>
        <p:nvPicPr>
          <p:cNvPr id="4" name="Picture 3" descr="jackenglish.jpg"/>
          <p:cNvPicPr>
            <a:picLocks noChangeAspect="1"/>
          </p:cNvPicPr>
          <p:nvPr/>
        </p:nvPicPr>
        <p:blipFill>
          <a:blip r:embed="rId2" cstate="print"/>
          <a:stretch>
            <a:fillRect/>
          </a:stretch>
        </p:blipFill>
        <p:spPr>
          <a:xfrm>
            <a:off x="2771800" y="308996"/>
            <a:ext cx="2592288" cy="3018164"/>
          </a:xfrm>
          <a:prstGeom prst="rect">
            <a:avLst/>
          </a:prstGeom>
        </p:spPr>
      </p:pic>
    </p:spTree>
  </p:cSld>
  <p:clrMapOvr>
    <a:masterClrMapping/>
  </p:clrMapOvr>
  <p:transition advTm="2221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251520" y="1600200"/>
            <a:ext cx="8712968" cy="4525963"/>
          </a:xfrm>
        </p:spPr>
        <p:txBody>
          <a:bodyPr>
            <a:normAutofit/>
          </a:bodyPr>
          <a:lstStyle/>
          <a:p>
            <a:pPr>
              <a:buNone/>
            </a:pPr>
            <a:r>
              <a:rPr lang="en-IE" sz="2400" b="1" dirty="0" smtClean="0"/>
              <a:t>                                        </a:t>
            </a:r>
          </a:p>
          <a:p>
            <a:pPr>
              <a:buNone/>
            </a:pPr>
            <a:endParaRPr lang="en-IE" sz="2400" b="1" dirty="0" smtClean="0"/>
          </a:p>
          <a:p>
            <a:pPr>
              <a:buNone/>
            </a:pPr>
            <a:endParaRPr lang="en-IE" sz="2400" b="1" dirty="0" smtClean="0"/>
          </a:p>
          <a:p>
            <a:pPr>
              <a:buNone/>
            </a:pPr>
            <a:r>
              <a:rPr lang="en-IE" sz="2400" b="1" dirty="0" smtClean="0"/>
              <a:t>                                      </a:t>
            </a:r>
          </a:p>
          <a:p>
            <a:pPr>
              <a:buNone/>
            </a:pPr>
            <a:r>
              <a:rPr lang="en-IE" sz="2400" b="1" dirty="0" smtClean="0"/>
              <a:t>                                       Roy Skinner</a:t>
            </a:r>
          </a:p>
          <a:p>
            <a:pPr>
              <a:buNone/>
            </a:pPr>
            <a:r>
              <a:rPr lang="en-IE" dirty="0" smtClean="0"/>
              <a:t>    </a:t>
            </a:r>
            <a:r>
              <a:rPr lang="en-IE" sz="2400" dirty="0" smtClean="0"/>
              <a:t>An Associate Member of the Waterford Branch was in his 90's when he died. Roy was a Pilot in the RAF during the war and when he retired moved to Waterford and joined our Association.</a:t>
            </a:r>
          </a:p>
          <a:p>
            <a:pPr>
              <a:buNone/>
            </a:pPr>
            <a:endParaRPr lang="en-IE" sz="2400" dirty="0" smtClean="0"/>
          </a:p>
          <a:p>
            <a:endParaRPr lang="en-IE" dirty="0"/>
          </a:p>
        </p:txBody>
      </p:sp>
      <p:pic>
        <p:nvPicPr>
          <p:cNvPr id="4" name="Picture 3" descr="royskinner2.jpg"/>
          <p:cNvPicPr>
            <a:picLocks noChangeAspect="1"/>
          </p:cNvPicPr>
          <p:nvPr/>
        </p:nvPicPr>
        <p:blipFill>
          <a:blip r:embed="rId2" cstate="print"/>
          <a:stretch>
            <a:fillRect/>
          </a:stretch>
        </p:blipFill>
        <p:spPr>
          <a:xfrm>
            <a:off x="2555776" y="260648"/>
            <a:ext cx="2653118" cy="3024336"/>
          </a:xfrm>
          <a:prstGeom prst="rect">
            <a:avLst/>
          </a:prstGeom>
        </p:spPr>
      </p:pic>
    </p:spTree>
  </p:cSld>
  <p:clrMapOvr>
    <a:masterClrMapping/>
  </p:clrMapOvr>
  <p:transition advTm="19984"/>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92500" lnSpcReduction="10000"/>
          </a:bodyPr>
          <a:lstStyle/>
          <a:p>
            <a:pPr>
              <a:buNone/>
            </a:pPr>
            <a:endParaRPr lang="en-IE" b="1" dirty="0" smtClean="0"/>
          </a:p>
          <a:p>
            <a:pPr>
              <a:buNone/>
            </a:pPr>
            <a:endParaRPr lang="en-IE" b="1" dirty="0" smtClean="0"/>
          </a:p>
          <a:p>
            <a:pPr>
              <a:buNone/>
            </a:pPr>
            <a:endParaRPr lang="en-IE" b="1" dirty="0" smtClean="0"/>
          </a:p>
          <a:p>
            <a:pPr>
              <a:buNone/>
            </a:pPr>
            <a:r>
              <a:rPr lang="en-IE" b="1" dirty="0" smtClean="0"/>
              <a:t>                            </a:t>
            </a:r>
          </a:p>
          <a:p>
            <a:pPr>
              <a:buNone/>
            </a:pPr>
            <a:r>
              <a:rPr lang="en-IE" b="1" dirty="0" smtClean="0"/>
              <a:t>                               </a:t>
            </a:r>
            <a:r>
              <a:rPr lang="en-IE" sz="2600" b="1" dirty="0" smtClean="0"/>
              <a:t>Paddy </a:t>
            </a:r>
            <a:r>
              <a:rPr lang="en-IE" sz="2600" b="1" dirty="0" err="1" smtClean="0"/>
              <a:t>Farren</a:t>
            </a:r>
            <a:endParaRPr lang="en-IE" sz="2600" b="1" dirty="0" smtClean="0"/>
          </a:p>
          <a:p>
            <a:pPr>
              <a:buNone/>
            </a:pPr>
            <a:endParaRPr lang="en-IE" b="1" dirty="0" smtClean="0"/>
          </a:p>
          <a:p>
            <a:pPr>
              <a:buNone/>
            </a:pPr>
            <a:r>
              <a:rPr lang="en-IE" dirty="0" smtClean="0"/>
              <a:t>   </a:t>
            </a:r>
            <a:r>
              <a:rPr lang="en-IE" sz="2400" dirty="0" smtClean="0"/>
              <a:t>Paddy was a member of the Naval Service for many years in the 50's 60's and joined the Naval Association in 1992 and was an active member participating in nearly all trips abroad and all functions at home until his death in February 2013</a:t>
            </a:r>
          </a:p>
          <a:p>
            <a:endParaRPr lang="en-IE" dirty="0"/>
          </a:p>
        </p:txBody>
      </p:sp>
      <p:pic>
        <p:nvPicPr>
          <p:cNvPr id="4" name="Picture 3" descr="paddyfarren1.jpg"/>
          <p:cNvPicPr>
            <a:picLocks noChangeAspect="1"/>
          </p:cNvPicPr>
          <p:nvPr/>
        </p:nvPicPr>
        <p:blipFill>
          <a:blip r:embed="rId2" cstate="print"/>
          <a:stretch>
            <a:fillRect/>
          </a:stretch>
        </p:blipFill>
        <p:spPr>
          <a:xfrm>
            <a:off x="2771799" y="332656"/>
            <a:ext cx="2423259" cy="3312368"/>
          </a:xfrm>
          <a:prstGeom prst="rect">
            <a:avLst/>
          </a:prstGeom>
        </p:spPr>
      </p:pic>
    </p:spTree>
  </p:cSld>
  <p:clrMapOvr>
    <a:masterClrMapping/>
  </p:clrMapOvr>
  <p:transition advTm="1653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1600200"/>
            <a:ext cx="8229600" cy="4925144"/>
          </a:xfrm>
        </p:spPr>
        <p:txBody>
          <a:bodyPr>
            <a:normAutofit lnSpcReduction="10000"/>
          </a:bodyPr>
          <a:lstStyle/>
          <a:p>
            <a:endParaRPr lang="en-IE" sz="2400" b="1" dirty="0" smtClean="0"/>
          </a:p>
          <a:p>
            <a:endParaRPr lang="en-IE" sz="2400" b="1" dirty="0" smtClean="0"/>
          </a:p>
          <a:p>
            <a:pPr>
              <a:buNone/>
            </a:pPr>
            <a:r>
              <a:rPr lang="en-IE" sz="2000" b="1" dirty="0" smtClean="0"/>
              <a:t>                              </a:t>
            </a:r>
          </a:p>
          <a:p>
            <a:pPr>
              <a:buNone/>
            </a:pPr>
            <a:endParaRPr lang="en-IE" sz="2000" b="1" dirty="0" smtClean="0"/>
          </a:p>
          <a:p>
            <a:pPr>
              <a:buNone/>
            </a:pPr>
            <a:r>
              <a:rPr lang="en-IE" sz="2000" b="1" dirty="0" smtClean="0"/>
              <a:t>                                           Tom and Breda Dooley</a:t>
            </a:r>
            <a:endParaRPr lang="en-IE" b="1" dirty="0" smtClean="0"/>
          </a:p>
          <a:p>
            <a:pPr>
              <a:buNone/>
            </a:pPr>
            <a:r>
              <a:rPr lang="en-IE" dirty="0" smtClean="0"/>
              <a:t>    </a:t>
            </a:r>
            <a:r>
              <a:rPr lang="en-IE" sz="2000" dirty="0" smtClean="0"/>
              <a:t>Tom joined the Marine Service in 1943 subsequently renamed the Naval Service in 1946. Tom joined the Naval Association in 1992 and was a very active participant in all its functions and trips abroad. Tom was ill on and off for several months and despite great Hospital care Tom passed away on September 7th 2012 and was rendered Naval Association Honours by all his colleagues in the Naval Association. </a:t>
            </a:r>
          </a:p>
          <a:p>
            <a:pPr>
              <a:buNone/>
            </a:pPr>
            <a:r>
              <a:rPr lang="en-IE" sz="2000" dirty="0" smtClean="0"/>
              <a:t>     Tom's wife Breda continued to be an active Associate member of the Naval Association in Dublin and continued as a member of the social committee until Breda's death in January 2018. </a:t>
            </a:r>
          </a:p>
          <a:p>
            <a:endParaRPr lang="en-IE" dirty="0"/>
          </a:p>
        </p:txBody>
      </p:sp>
      <p:pic>
        <p:nvPicPr>
          <p:cNvPr id="4" name="Picture 3" descr="tomdooley.jpg"/>
          <p:cNvPicPr>
            <a:picLocks noChangeAspect="1"/>
          </p:cNvPicPr>
          <p:nvPr/>
        </p:nvPicPr>
        <p:blipFill>
          <a:blip r:embed="rId2" cstate="print"/>
          <a:stretch>
            <a:fillRect/>
          </a:stretch>
        </p:blipFill>
        <p:spPr>
          <a:xfrm>
            <a:off x="1626806" y="260648"/>
            <a:ext cx="2465215" cy="2736304"/>
          </a:xfrm>
          <a:prstGeom prst="rect">
            <a:avLst/>
          </a:prstGeom>
        </p:spPr>
      </p:pic>
      <p:pic>
        <p:nvPicPr>
          <p:cNvPr id="5" name="Picture 4" descr="bredadooley.jpg"/>
          <p:cNvPicPr>
            <a:picLocks noChangeAspect="1"/>
          </p:cNvPicPr>
          <p:nvPr/>
        </p:nvPicPr>
        <p:blipFill>
          <a:blip r:embed="rId3" cstate="print"/>
          <a:stretch>
            <a:fillRect/>
          </a:stretch>
        </p:blipFill>
        <p:spPr>
          <a:xfrm>
            <a:off x="4067944" y="260648"/>
            <a:ext cx="2128236" cy="2736304"/>
          </a:xfrm>
          <a:prstGeom prst="rect">
            <a:avLst/>
          </a:prstGeom>
        </p:spPr>
      </p:pic>
    </p:spTree>
  </p:cSld>
  <p:clrMapOvr>
    <a:masterClrMapping/>
  </p:clrMapOvr>
  <p:transition advTm="3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pPr>
              <a:buNone/>
            </a:pPr>
            <a:r>
              <a:rPr lang="en-IE" b="1" dirty="0" smtClean="0"/>
              <a:t>     </a:t>
            </a:r>
          </a:p>
          <a:p>
            <a:pPr>
              <a:buNone/>
            </a:pPr>
            <a:r>
              <a:rPr lang="en-IE" b="1" dirty="0" smtClean="0"/>
              <a:t>     </a:t>
            </a:r>
          </a:p>
          <a:p>
            <a:pPr>
              <a:buNone/>
            </a:pPr>
            <a:endParaRPr lang="en-IE" b="1" dirty="0" smtClean="0">
              <a:latin typeface="Arial" pitchFamily="34" charset="0"/>
              <a:cs typeface="Arial" pitchFamily="34" charset="0"/>
            </a:endParaRPr>
          </a:p>
          <a:p>
            <a:pPr>
              <a:buNone/>
            </a:pPr>
            <a:r>
              <a:rPr lang="en-IE" b="1" dirty="0" smtClean="0"/>
              <a:t>                                                       </a:t>
            </a:r>
          </a:p>
          <a:p>
            <a:pPr>
              <a:buNone/>
            </a:pPr>
            <a:r>
              <a:rPr lang="en-IE" b="1" dirty="0" smtClean="0"/>
              <a:t>                                                 Sean </a:t>
            </a:r>
            <a:r>
              <a:rPr lang="en-IE" b="1" dirty="0" err="1" smtClean="0"/>
              <a:t>Meleady</a:t>
            </a:r>
            <a:endParaRPr lang="en-IE" b="1" dirty="0" smtClean="0">
              <a:latin typeface="Arial" pitchFamily="34" charset="0"/>
              <a:cs typeface="Arial" pitchFamily="34" charset="0"/>
            </a:endParaRPr>
          </a:p>
          <a:p>
            <a:pPr>
              <a:buNone/>
            </a:pPr>
            <a:endParaRPr lang="en-IE" b="1" dirty="0" smtClean="0">
              <a:latin typeface="Arial" pitchFamily="34" charset="0"/>
              <a:cs typeface="Arial" pitchFamily="34" charset="0"/>
            </a:endParaRPr>
          </a:p>
          <a:p>
            <a:pPr>
              <a:buNone/>
            </a:pPr>
            <a:r>
              <a:rPr lang="en-IE" b="1" dirty="0" smtClean="0">
                <a:latin typeface="Arial" pitchFamily="34" charset="0"/>
                <a:cs typeface="Arial" pitchFamily="34" charset="0"/>
              </a:rPr>
              <a:t>     </a:t>
            </a:r>
            <a:r>
              <a:rPr lang="en-IE" sz="2600" dirty="0" smtClean="0">
                <a:latin typeface="Arial" pitchFamily="34" charset="0"/>
                <a:cs typeface="Arial" pitchFamily="34" charset="0"/>
              </a:rPr>
              <a:t>Sean spent a few years as a member of No 2 Coy An </a:t>
            </a:r>
            <a:r>
              <a:rPr lang="en-IE" sz="2600" dirty="0" err="1" smtClean="0">
                <a:latin typeface="Arial" pitchFamily="34" charset="0"/>
                <a:cs typeface="Arial" pitchFamily="34" charset="0"/>
              </a:rPr>
              <a:t>Slua</a:t>
            </a:r>
            <a:r>
              <a:rPr lang="en-IE" sz="2600" dirty="0" smtClean="0">
                <a:latin typeface="Arial" pitchFamily="34" charset="0"/>
                <a:cs typeface="Arial" pitchFamily="34" charset="0"/>
              </a:rPr>
              <a:t> </a:t>
            </a:r>
            <a:r>
              <a:rPr lang="en-IE" sz="2600" dirty="0" err="1" smtClean="0">
                <a:latin typeface="Arial" pitchFamily="34" charset="0"/>
                <a:cs typeface="Arial" pitchFamily="34" charset="0"/>
              </a:rPr>
              <a:t>Muiri</a:t>
            </a:r>
            <a:r>
              <a:rPr lang="en-IE" sz="2600" dirty="0" smtClean="0">
                <a:latin typeface="Arial" pitchFamily="34" charset="0"/>
                <a:cs typeface="Arial" pitchFamily="34" charset="0"/>
              </a:rPr>
              <a:t> in the 70's and 80's. Sean joined the Naval Association in 1997 and participated in all function and trips abroad. In 2008 Sean underwent treatment and surgery for Cancer which prevented him from participating in our first Cruise abroad, however, although he was still recovering from further treatment in 2009 he went came on our Mediterranean Cruise out of Venice. </a:t>
            </a:r>
          </a:p>
          <a:p>
            <a:r>
              <a:rPr lang="en-IE" sz="2600" dirty="0" smtClean="0">
                <a:latin typeface="Arial" pitchFamily="34" charset="0"/>
                <a:cs typeface="Arial" pitchFamily="34" charset="0"/>
              </a:rPr>
              <a:t>Although Sean seemed to be recovering from his Cancer it unfortunately came back and Sean passed away peacefully on the 6th April 2010. Sean is buried in Esker Cemetery </a:t>
            </a:r>
            <a:r>
              <a:rPr lang="en-IE" sz="2600" dirty="0" err="1" smtClean="0">
                <a:latin typeface="Arial" pitchFamily="34" charset="0"/>
                <a:cs typeface="Arial" pitchFamily="34" charset="0"/>
              </a:rPr>
              <a:t>Lucan</a:t>
            </a:r>
            <a:r>
              <a:rPr lang="en-IE" sz="2600" dirty="0" smtClean="0">
                <a:latin typeface="Arial" pitchFamily="34" charset="0"/>
                <a:cs typeface="Arial" pitchFamily="34" charset="0"/>
              </a:rPr>
              <a:t> close to our colleagues Tom Dooley and </a:t>
            </a:r>
            <a:r>
              <a:rPr lang="en-IE" sz="2600" dirty="0" err="1" smtClean="0">
                <a:latin typeface="Arial" pitchFamily="34" charset="0"/>
                <a:cs typeface="Arial" pitchFamily="34" charset="0"/>
              </a:rPr>
              <a:t>Piaras</a:t>
            </a:r>
            <a:r>
              <a:rPr lang="en-IE" sz="2600" dirty="0" smtClean="0">
                <a:latin typeface="Arial" pitchFamily="34" charset="0"/>
                <a:cs typeface="Arial" pitchFamily="34" charset="0"/>
              </a:rPr>
              <a:t> O'Connor</a:t>
            </a:r>
          </a:p>
          <a:p>
            <a:endParaRPr lang="en-IE" dirty="0"/>
          </a:p>
        </p:txBody>
      </p:sp>
      <p:pic>
        <p:nvPicPr>
          <p:cNvPr id="5" name="Picture 4" descr="seanmeleady.jpg"/>
          <p:cNvPicPr>
            <a:picLocks noChangeAspect="1"/>
          </p:cNvPicPr>
          <p:nvPr/>
        </p:nvPicPr>
        <p:blipFill>
          <a:blip r:embed="rId2" cstate="print"/>
          <a:stretch>
            <a:fillRect/>
          </a:stretch>
        </p:blipFill>
        <p:spPr>
          <a:xfrm>
            <a:off x="3203848" y="260648"/>
            <a:ext cx="2160240" cy="2573629"/>
          </a:xfrm>
          <a:prstGeom prst="rect">
            <a:avLst/>
          </a:prstGeom>
        </p:spPr>
      </p:pic>
    </p:spTree>
  </p:cSld>
  <p:clrMapOvr>
    <a:masterClrMapping/>
  </p:clrMapOvr>
  <p:transition advTm="3804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1600200"/>
            <a:ext cx="8229600" cy="4997152"/>
          </a:xfrm>
        </p:spPr>
        <p:txBody>
          <a:bodyPr>
            <a:normAutofit/>
          </a:bodyPr>
          <a:lstStyle/>
          <a:p>
            <a:pPr>
              <a:buNone/>
            </a:pPr>
            <a:r>
              <a:rPr lang="en-IE" sz="2000" dirty="0" smtClean="0">
                <a:latin typeface="Arial" pitchFamily="34" charset="0"/>
                <a:cs typeface="Arial" pitchFamily="34" charset="0"/>
              </a:rPr>
              <a:t>     </a:t>
            </a:r>
          </a:p>
          <a:p>
            <a:pPr>
              <a:buNone/>
            </a:pPr>
            <a:endParaRPr lang="en-IE" sz="2000" dirty="0" smtClean="0">
              <a:latin typeface="Arial" pitchFamily="34" charset="0"/>
              <a:cs typeface="Arial" pitchFamily="34" charset="0"/>
            </a:endParaRPr>
          </a:p>
          <a:p>
            <a:pPr>
              <a:buNone/>
            </a:pPr>
            <a:endParaRPr lang="en-IE" sz="2000" dirty="0" smtClean="0">
              <a:latin typeface="Arial" pitchFamily="34" charset="0"/>
              <a:cs typeface="Arial" pitchFamily="34" charset="0"/>
            </a:endParaRPr>
          </a:p>
          <a:p>
            <a:pPr>
              <a:buNone/>
            </a:pPr>
            <a:r>
              <a:rPr lang="en-IE" sz="1800" b="1" dirty="0" smtClean="0">
                <a:latin typeface="Arial" pitchFamily="34" charset="0"/>
                <a:cs typeface="Arial" pitchFamily="34" charset="0"/>
              </a:rPr>
              <a:t>                                      SCPO Peter King</a:t>
            </a:r>
          </a:p>
          <a:p>
            <a:pPr>
              <a:buNone/>
            </a:pPr>
            <a:r>
              <a:rPr lang="en-IE" sz="1800" dirty="0" smtClean="0">
                <a:latin typeface="Arial" pitchFamily="34" charset="0"/>
                <a:cs typeface="Arial" pitchFamily="34" charset="0"/>
              </a:rPr>
              <a:t>     Peter was to retire in February 2004 after 44 years service, was tragically killed in a car crash while travelling through Liverpool on Wednesday 8th October 2003. </a:t>
            </a:r>
            <a:r>
              <a:rPr lang="en-IE" sz="1800" dirty="0" err="1" smtClean="0">
                <a:latin typeface="Arial" pitchFamily="34" charset="0"/>
                <a:cs typeface="Arial" pitchFamily="34" charset="0"/>
              </a:rPr>
              <a:t>Dymphna</a:t>
            </a:r>
            <a:r>
              <a:rPr lang="en-IE" sz="1800" dirty="0" smtClean="0">
                <a:latin typeface="Arial" pitchFamily="34" charset="0"/>
                <a:cs typeface="Arial" pitchFamily="34" charset="0"/>
              </a:rPr>
              <a:t> his wife for 35 years also lost her life. They had visited the UK to be with their daughter Tara to celebrate the 1st birthday of one of Peter and </a:t>
            </a:r>
            <a:r>
              <a:rPr lang="en-IE" sz="1800" dirty="0" err="1" smtClean="0">
                <a:latin typeface="Arial" pitchFamily="34" charset="0"/>
                <a:cs typeface="Arial" pitchFamily="34" charset="0"/>
              </a:rPr>
              <a:t>Dymphna's</a:t>
            </a:r>
            <a:r>
              <a:rPr lang="en-IE" sz="1800" dirty="0" smtClean="0">
                <a:latin typeface="Arial" pitchFamily="34" charset="0"/>
                <a:cs typeface="Arial" pitchFamily="34" charset="0"/>
              </a:rPr>
              <a:t> grandchildren. Sadly two more in the car with Peter and </a:t>
            </a:r>
            <a:r>
              <a:rPr lang="en-IE" sz="1800" dirty="0" err="1" smtClean="0">
                <a:latin typeface="Arial" pitchFamily="34" charset="0"/>
                <a:cs typeface="Arial" pitchFamily="34" charset="0"/>
              </a:rPr>
              <a:t>Dymphna</a:t>
            </a:r>
            <a:r>
              <a:rPr lang="en-IE" sz="1800" dirty="0" smtClean="0">
                <a:latin typeface="Arial" pitchFamily="34" charset="0"/>
                <a:cs typeface="Arial" pitchFamily="34" charset="0"/>
              </a:rPr>
              <a:t> also lost their lives, Their daughter Tara's mother-in-law Mrs Barbara George and her mother-in-laws sister (Mrs. Stella Murphy) died in the car accident. The car was driven by Stella Murphy's Husband. He </a:t>
            </a:r>
            <a:r>
              <a:rPr lang="en-IE" sz="1800" dirty="0" err="1" smtClean="0">
                <a:latin typeface="Arial" pitchFamily="34" charset="0"/>
                <a:cs typeface="Arial" pitchFamily="34" charset="0"/>
              </a:rPr>
              <a:t>miracously</a:t>
            </a:r>
            <a:r>
              <a:rPr lang="en-IE" sz="1800" dirty="0" smtClean="0">
                <a:latin typeface="Arial" pitchFamily="34" charset="0"/>
                <a:cs typeface="Arial" pitchFamily="34" charset="0"/>
              </a:rPr>
              <a:t> survived this terrible tragedy. In keeping with tradition Peter was rendered full Naval Honours. All sections of the Defence Forces were represented. A Piper from the Irish Air Force led the cortege along the route to the grave</a:t>
            </a:r>
            <a:endParaRPr lang="en-IE" sz="1800" dirty="0">
              <a:latin typeface="Arial" pitchFamily="34" charset="0"/>
              <a:cs typeface="Arial" pitchFamily="34" charset="0"/>
            </a:endParaRPr>
          </a:p>
        </p:txBody>
      </p:sp>
      <p:pic>
        <p:nvPicPr>
          <p:cNvPr id="4" name="Picture 3" descr="peteranddymphna.jpg"/>
          <p:cNvPicPr>
            <a:picLocks noChangeAspect="1"/>
          </p:cNvPicPr>
          <p:nvPr/>
        </p:nvPicPr>
        <p:blipFill>
          <a:blip r:embed="rId2" cstate="print"/>
          <a:stretch>
            <a:fillRect/>
          </a:stretch>
        </p:blipFill>
        <p:spPr>
          <a:xfrm>
            <a:off x="2627784" y="260648"/>
            <a:ext cx="2808312" cy="2411275"/>
          </a:xfrm>
          <a:prstGeom prst="rect">
            <a:avLst/>
          </a:prstGeom>
        </p:spPr>
      </p:pic>
    </p:spTree>
  </p:cSld>
  <p:clrMapOvr>
    <a:masterClrMapping/>
  </p:clrMapOvr>
  <p:transition advTm="4695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pPr>
              <a:buNone/>
            </a:pPr>
            <a:r>
              <a:rPr lang="en-IE" b="1" dirty="0" smtClean="0"/>
              <a:t>      </a:t>
            </a:r>
          </a:p>
          <a:p>
            <a:pPr>
              <a:buNone/>
            </a:pPr>
            <a:endParaRPr lang="en-IE" b="1" dirty="0" smtClean="0"/>
          </a:p>
          <a:p>
            <a:pPr>
              <a:buNone/>
            </a:pPr>
            <a:r>
              <a:rPr lang="en-IE" b="1" dirty="0" smtClean="0"/>
              <a:t>     </a:t>
            </a:r>
          </a:p>
          <a:p>
            <a:pPr>
              <a:buNone/>
            </a:pPr>
            <a:r>
              <a:rPr lang="en-IE" b="1" dirty="0" smtClean="0"/>
              <a:t>                                                </a:t>
            </a:r>
          </a:p>
          <a:p>
            <a:pPr>
              <a:buNone/>
            </a:pPr>
            <a:r>
              <a:rPr lang="en-IE" b="1" dirty="0" smtClean="0"/>
              <a:t>                                              SCPO Dick Larkin</a:t>
            </a:r>
          </a:p>
          <a:p>
            <a:pPr>
              <a:buNone/>
            </a:pPr>
            <a:endParaRPr lang="en-IE" b="1" dirty="0" smtClean="0"/>
          </a:p>
          <a:p>
            <a:pPr>
              <a:buNone/>
            </a:pPr>
            <a:r>
              <a:rPr lang="en-IE" b="1" dirty="0" smtClean="0"/>
              <a:t>      </a:t>
            </a:r>
            <a:r>
              <a:rPr lang="en-IE" dirty="0" smtClean="0"/>
              <a:t>Dick joined the Maritime Inscription in 1943 which subsequently was renamed An </a:t>
            </a:r>
            <a:r>
              <a:rPr lang="en-IE" dirty="0" err="1" smtClean="0"/>
              <a:t>Slua</a:t>
            </a:r>
            <a:r>
              <a:rPr lang="en-IE" dirty="0" smtClean="0"/>
              <a:t> </a:t>
            </a:r>
            <a:r>
              <a:rPr lang="en-IE" dirty="0" err="1" smtClean="0"/>
              <a:t>Muiri</a:t>
            </a:r>
            <a:r>
              <a:rPr lang="en-IE" dirty="0" smtClean="0"/>
              <a:t> in 1947 and rose through the ranks to Senior Chief Petty Officer and retired on reaching the retirement age for his rank in 1986. Dick as he was known to his friends will always be remembered for his catch phrase "Hello There". </a:t>
            </a:r>
          </a:p>
          <a:p>
            <a:pPr>
              <a:buNone/>
            </a:pPr>
            <a:r>
              <a:rPr lang="en-IE" dirty="0" smtClean="0"/>
              <a:t>      Dick was to travel to Boston in 1996 with the Naval Association to participate in the Boston St. Patrick's Day Parade celebrating the 50th anniversary of the establishment of the Naval Service in 1946 (formerly The Marine Service). However Dick got sick some weeks before we were to travel and passed away on Wednesday 13th March 1996 two days short of his 70th Birthday. </a:t>
            </a:r>
          </a:p>
          <a:p>
            <a:endParaRPr lang="en-IE" dirty="0"/>
          </a:p>
        </p:txBody>
      </p:sp>
      <p:pic>
        <p:nvPicPr>
          <p:cNvPr id="4" name="Picture 3" descr="dick.jpg"/>
          <p:cNvPicPr>
            <a:picLocks noChangeAspect="1"/>
          </p:cNvPicPr>
          <p:nvPr/>
        </p:nvPicPr>
        <p:blipFill>
          <a:blip r:embed="rId2" cstate="print"/>
          <a:stretch>
            <a:fillRect/>
          </a:stretch>
        </p:blipFill>
        <p:spPr>
          <a:xfrm>
            <a:off x="2987824" y="260648"/>
            <a:ext cx="2016224" cy="2478769"/>
          </a:xfrm>
          <a:prstGeom prst="rect">
            <a:avLst/>
          </a:prstGeom>
        </p:spPr>
      </p:pic>
    </p:spTree>
  </p:cSld>
  <p:clrMapOvr>
    <a:masterClrMapping/>
  </p:clrMapOvr>
  <p:transition advTm="4293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endParaRPr lang="en-IE" sz="2400" dirty="0" smtClean="0">
              <a:latin typeface="Arial" pitchFamily="34" charset="0"/>
              <a:cs typeface="Arial" pitchFamily="34" charset="0"/>
            </a:endParaRPr>
          </a:p>
          <a:p>
            <a:pPr>
              <a:buNone/>
            </a:pPr>
            <a:endParaRPr lang="en-IE" sz="2400" dirty="0" smtClean="0">
              <a:latin typeface="Arial" pitchFamily="34" charset="0"/>
              <a:cs typeface="Arial" pitchFamily="34" charset="0"/>
            </a:endParaRPr>
          </a:p>
          <a:p>
            <a:pPr>
              <a:buNone/>
            </a:pPr>
            <a:endParaRPr lang="en-IE" sz="2400" dirty="0" smtClean="0">
              <a:latin typeface="Arial" pitchFamily="34" charset="0"/>
              <a:cs typeface="Arial" pitchFamily="34" charset="0"/>
            </a:endParaRPr>
          </a:p>
          <a:p>
            <a:pPr>
              <a:buNone/>
            </a:pPr>
            <a:r>
              <a:rPr lang="en-IE" sz="2400" b="1" dirty="0" smtClean="0">
                <a:latin typeface="Arial" pitchFamily="34" charset="0"/>
                <a:cs typeface="Arial" pitchFamily="34" charset="0"/>
              </a:rPr>
              <a:t>                                    </a:t>
            </a:r>
            <a:r>
              <a:rPr lang="en-IE" sz="2400" b="1" dirty="0" err="1" smtClean="0">
                <a:latin typeface="Arial" pitchFamily="34" charset="0"/>
                <a:cs typeface="Arial" pitchFamily="34" charset="0"/>
              </a:rPr>
              <a:t>Audie</a:t>
            </a:r>
            <a:r>
              <a:rPr lang="en-IE" sz="2400" b="1" dirty="0" smtClean="0">
                <a:latin typeface="Arial" pitchFamily="34" charset="0"/>
                <a:cs typeface="Arial" pitchFamily="34" charset="0"/>
              </a:rPr>
              <a:t> Devlin</a:t>
            </a:r>
          </a:p>
          <a:p>
            <a:pPr>
              <a:buNone/>
            </a:pPr>
            <a:endParaRPr lang="en-IE" sz="2400" dirty="0" smtClean="0">
              <a:latin typeface="Arial" pitchFamily="34" charset="0"/>
              <a:cs typeface="Arial" pitchFamily="34" charset="0"/>
            </a:endParaRPr>
          </a:p>
          <a:p>
            <a:pPr>
              <a:buNone/>
            </a:pP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Audie</a:t>
            </a:r>
            <a:r>
              <a:rPr lang="en-IE" sz="2400" dirty="0" smtClean="0">
                <a:latin typeface="Arial" pitchFamily="34" charset="0"/>
                <a:cs typeface="Arial" pitchFamily="34" charset="0"/>
              </a:rPr>
              <a:t> was former Lt. in No 2 Coy An </a:t>
            </a:r>
            <a:r>
              <a:rPr lang="en-IE" sz="2400" dirty="0" err="1" smtClean="0">
                <a:latin typeface="Arial" pitchFamily="34" charset="0"/>
                <a:cs typeface="Arial" pitchFamily="34" charset="0"/>
              </a:rPr>
              <a:t>Slua</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Muiri</a:t>
            </a:r>
            <a:r>
              <a:rPr lang="en-IE" sz="2400" dirty="0" smtClean="0">
                <a:latin typeface="Arial" pitchFamily="34" charset="0"/>
                <a:cs typeface="Arial" pitchFamily="34" charset="0"/>
              </a:rPr>
              <a:t> joined the Naval Association in 1992. Travelled overseas to participate in the Boston St. Patrick's Day Parade in 1996 and again to San Diego in 1998. Excellent on the Guitar and many will remember </a:t>
            </a:r>
            <a:r>
              <a:rPr lang="en-IE" sz="2400" dirty="0" err="1" smtClean="0">
                <a:latin typeface="Arial" pitchFamily="34" charset="0"/>
                <a:cs typeface="Arial" pitchFamily="34" charset="0"/>
              </a:rPr>
              <a:t>Audie</a:t>
            </a:r>
            <a:r>
              <a:rPr lang="en-IE" sz="2400" dirty="0" smtClean="0">
                <a:latin typeface="Arial" pitchFamily="34" charset="0"/>
                <a:cs typeface="Arial" pitchFamily="34" charset="0"/>
              </a:rPr>
              <a:t> singing "Jessie James" and "Maggie May" </a:t>
            </a:r>
            <a:r>
              <a:rPr lang="en-IE" sz="2400" dirty="0" err="1" smtClean="0">
                <a:latin typeface="Arial" pitchFamily="34" charset="0"/>
                <a:cs typeface="Arial" pitchFamily="34" charset="0"/>
              </a:rPr>
              <a:t>Audie</a:t>
            </a:r>
            <a:r>
              <a:rPr lang="en-IE" sz="2400" dirty="0" smtClean="0">
                <a:latin typeface="Arial" pitchFamily="34" charset="0"/>
                <a:cs typeface="Arial" pitchFamily="34" charset="0"/>
              </a:rPr>
              <a:t> died around 2007/2008</a:t>
            </a:r>
          </a:p>
          <a:p>
            <a:endParaRPr lang="en-IE" dirty="0"/>
          </a:p>
        </p:txBody>
      </p:sp>
      <p:pic>
        <p:nvPicPr>
          <p:cNvPr id="4" name="Picture 3" descr="audiedevlin.jpg"/>
          <p:cNvPicPr>
            <a:picLocks noChangeAspect="1"/>
          </p:cNvPicPr>
          <p:nvPr/>
        </p:nvPicPr>
        <p:blipFill>
          <a:blip r:embed="rId2" cstate="print"/>
          <a:stretch>
            <a:fillRect/>
          </a:stretch>
        </p:blipFill>
        <p:spPr>
          <a:xfrm>
            <a:off x="3059832" y="188640"/>
            <a:ext cx="2448272" cy="2770413"/>
          </a:xfrm>
          <a:prstGeom prst="rect">
            <a:avLst/>
          </a:prstGeom>
        </p:spPr>
      </p:pic>
    </p:spTree>
  </p:cSld>
  <p:clrMapOvr>
    <a:masterClrMapping/>
  </p:clrMapOvr>
  <p:transition advTm="2078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a:buNone/>
            </a:pPr>
            <a:r>
              <a:rPr lang="en-IE" b="1" dirty="0" smtClean="0"/>
              <a:t>    </a:t>
            </a:r>
          </a:p>
          <a:p>
            <a:pPr>
              <a:buNone/>
            </a:pPr>
            <a:endParaRPr lang="en-IE" sz="2800" b="1" dirty="0" smtClean="0"/>
          </a:p>
          <a:p>
            <a:pPr>
              <a:buNone/>
            </a:pPr>
            <a:r>
              <a:rPr lang="en-IE" sz="2800" b="1" dirty="0" smtClean="0"/>
              <a:t>     </a:t>
            </a:r>
          </a:p>
          <a:p>
            <a:pPr>
              <a:buNone/>
            </a:pPr>
            <a:r>
              <a:rPr lang="en-IE" sz="2800" b="1" dirty="0" smtClean="0"/>
              <a:t> </a:t>
            </a:r>
          </a:p>
          <a:p>
            <a:pPr>
              <a:buNone/>
            </a:pPr>
            <a:r>
              <a:rPr lang="en-IE" sz="2800" b="1" dirty="0" smtClean="0"/>
              <a:t>                  </a:t>
            </a:r>
            <a:r>
              <a:rPr lang="en-IE" sz="1900" b="1" dirty="0" smtClean="0"/>
              <a:t>Christy King (Died 1998)and Wife Patsy (Died Feb 2018)</a:t>
            </a:r>
            <a:endParaRPr lang="en-IE" sz="1900" b="1" dirty="0" smtClean="0">
              <a:latin typeface="Arial" pitchFamily="34" charset="0"/>
              <a:cs typeface="Arial" pitchFamily="34" charset="0"/>
            </a:endParaRPr>
          </a:p>
          <a:p>
            <a:pPr>
              <a:buNone/>
            </a:pPr>
            <a:r>
              <a:rPr lang="en-IE" sz="1900" b="1" dirty="0" smtClean="0">
                <a:latin typeface="Arial" pitchFamily="34" charset="0"/>
                <a:cs typeface="Arial" pitchFamily="34" charset="0"/>
              </a:rPr>
              <a:t>     </a:t>
            </a:r>
          </a:p>
          <a:p>
            <a:pPr>
              <a:buNone/>
            </a:pPr>
            <a:r>
              <a:rPr lang="en-IE" sz="1900" b="1" dirty="0" smtClean="0">
                <a:latin typeface="Arial" pitchFamily="34" charset="0"/>
                <a:cs typeface="Arial" pitchFamily="34" charset="0"/>
              </a:rPr>
              <a:t>     </a:t>
            </a:r>
            <a:r>
              <a:rPr lang="en-IE" sz="1900" dirty="0" smtClean="0">
                <a:latin typeface="Arial" pitchFamily="34" charset="0"/>
                <a:cs typeface="Arial" pitchFamily="34" charset="0"/>
              </a:rPr>
              <a:t>Christy joined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in March 1958 and left in the mid seventies. Christy joined the Naval Association in 1992 and was one of the Banner bearers heading our group of 185 in the Boston </a:t>
            </a:r>
            <a:r>
              <a:rPr lang="en-IE" sz="1900" dirty="0" err="1" smtClean="0">
                <a:latin typeface="Arial" pitchFamily="34" charset="0"/>
                <a:cs typeface="Arial" pitchFamily="34" charset="0"/>
              </a:rPr>
              <a:t>St.Patrick's</a:t>
            </a:r>
            <a:r>
              <a:rPr lang="en-IE" sz="1900" dirty="0" smtClean="0">
                <a:latin typeface="Arial" pitchFamily="34" charset="0"/>
                <a:cs typeface="Arial" pitchFamily="34" charset="0"/>
              </a:rPr>
              <a:t> Day Parade.</a:t>
            </a:r>
          </a:p>
          <a:p>
            <a:pPr>
              <a:buNone/>
            </a:pPr>
            <a:r>
              <a:rPr lang="en-IE" sz="1900" dirty="0" smtClean="0">
                <a:latin typeface="Arial" pitchFamily="34" charset="0"/>
                <a:cs typeface="Arial" pitchFamily="34" charset="0"/>
              </a:rPr>
              <a:t>      While working as Foreman in Dakota Printing works in September 1998 Christy collapsed and died of a heart attack. Christy is buried first turn left inside the gates of Mount Jerome Cemetery, Christy's grave is about 10 graves down on the left. </a:t>
            </a:r>
          </a:p>
          <a:p>
            <a:pPr>
              <a:buNone/>
            </a:pPr>
            <a:r>
              <a:rPr lang="en-IE" sz="1900" dirty="0" smtClean="0">
                <a:latin typeface="Arial" pitchFamily="34" charset="0"/>
                <a:cs typeface="Arial" pitchFamily="34" charset="0"/>
              </a:rPr>
              <a:t>,    Christy's Wife Patsy remained an Associate Member after Christy's Death and Patsy and her two sisters Anne and </a:t>
            </a:r>
            <a:r>
              <a:rPr lang="en-IE" sz="1900" dirty="0" err="1" smtClean="0">
                <a:latin typeface="Arial" pitchFamily="34" charset="0"/>
                <a:cs typeface="Arial" pitchFamily="34" charset="0"/>
              </a:rPr>
              <a:t>Babs</a:t>
            </a:r>
            <a:r>
              <a:rPr lang="en-IE" sz="1900" dirty="0" smtClean="0">
                <a:latin typeface="Arial" pitchFamily="34" charset="0"/>
                <a:cs typeface="Arial" pitchFamily="34" charset="0"/>
              </a:rPr>
              <a:t> still travelled with us on our Trips at home and abroad. Patsy died in February 2018 after a short illness and buried with Christy in Mount Jerome Cemetery</a:t>
            </a:r>
          </a:p>
          <a:p>
            <a:endParaRPr lang="en-IE" dirty="0"/>
          </a:p>
        </p:txBody>
      </p:sp>
      <p:pic>
        <p:nvPicPr>
          <p:cNvPr id="4" name="Picture 3" descr="christyking.jpg"/>
          <p:cNvPicPr>
            <a:picLocks noChangeAspect="1"/>
          </p:cNvPicPr>
          <p:nvPr/>
        </p:nvPicPr>
        <p:blipFill>
          <a:blip r:embed="rId2" cstate="print"/>
          <a:stretch>
            <a:fillRect/>
          </a:stretch>
        </p:blipFill>
        <p:spPr>
          <a:xfrm>
            <a:off x="1763687" y="260648"/>
            <a:ext cx="2319687" cy="2952328"/>
          </a:xfrm>
          <a:prstGeom prst="rect">
            <a:avLst/>
          </a:prstGeom>
        </p:spPr>
      </p:pic>
      <p:pic>
        <p:nvPicPr>
          <p:cNvPr id="5" name="Picture 4" descr="patsy22.jpg"/>
          <p:cNvPicPr>
            <a:picLocks noChangeAspect="1"/>
          </p:cNvPicPr>
          <p:nvPr/>
        </p:nvPicPr>
        <p:blipFill>
          <a:blip r:embed="rId3" cstate="print"/>
          <a:stretch>
            <a:fillRect/>
          </a:stretch>
        </p:blipFill>
        <p:spPr>
          <a:xfrm>
            <a:off x="4067944" y="260648"/>
            <a:ext cx="2756510" cy="2952328"/>
          </a:xfrm>
          <a:prstGeom prst="rect">
            <a:avLst/>
          </a:prstGeom>
        </p:spPr>
      </p:pic>
    </p:spTree>
  </p:cSld>
  <p:clrMapOvr>
    <a:masterClrMapping/>
  </p:clrMapOvr>
  <p:transition advTm="4393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a:buNone/>
            </a:pPr>
            <a:r>
              <a:rPr lang="en-IE" b="1" dirty="0" smtClean="0"/>
              <a:t>       </a:t>
            </a:r>
          </a:p>
          <a:p>
            <a:pPr>
              <a:buNone/>
            </a:pPr>
            <a:endParaRPr lang="en-IE" b="1" dirty="0" smtClean="0"/>
          </a:p>
          <a:p>
            <a:pPr>
              <a:buNone/>
            </a:pPr>
            <a:endParaRPr lang="en-IE" b="1" dirty="0" smtClean="0"/>
          </a:p>
          <a:p>
            <a:pPr>
              <a:buNone/>
            </a:pPr>
            <a:r>
              <a:rPr lang="en-IE" b="1" dirty="0" smtClean="0"/>
              <a:t>                                                           CPO Shay McCarthy</a:t>
            </a:r>
          </a:p>
          <a:p>
            <a:pPr>
              <a:buNone/>
            </a:pPr>
            <a:endParaRPr lang="en-IE" b="1" dirty="0" smtClean="0"/>
          </a:p>
          <a:p>
            <a:pPr>
              <a:buNone/>
            </a:pPr>
            <a:r>
              <a:rPr lang="en-IE" b="1" dirty="0" smtClean="0"/>
              <a:t>       </a:t>
            </a:r>
            <a:r>
              <a:rPr lang="en-IE" dirty="0" smtClean="0"/>
              <a:t>Joined An </a:t>
            </a:r>
            <a:r>
              <a:rPr lang="en-IE" dirty="0" err="1" smtClean="0"/>
              <a:t>Slua</a:t>
            </a:r>
            <a:r>
              <a:rPr lang="en-IE" dirty="0" smtClean="0"/>
              <a:t> </a:t>
            </a:r>
            <a:r>
              <a:rPr lang="en-IE" dirty="0" err="1" smtClean="0"/>
              <a:t>Muiri</a:t>
            </a:r>
            <a:r>
              <a:rPr lang="en-IE" dirty="0" smtClean="0"/>
              <a:t> in 1955 and served 43 years before retiring on age grounds in November 1998. Shay was an excellent Mechanic and anyone who skippered the sail training vessel STY </a:t>
            </a:r>
            <a:r>
              <a:rPr lang="en-IE" dirty="0" err="1" smtClean="0"/>
              <a:t>Creidne</a:t>
            </a:r>
            <a:r>
              <a:rPr lang="en-IE" dirty="0" smtClean="0"/>
              <a:t> would be very happy to have Shay as their ERA on the many trips coastal and overseas. Many a night in bad weather with a problem engine Shay would be down in the smelly bilge fixing the engine when both engine and sail was needed.</a:t>
            </a:r>
            <a:br>
              <a:rPr lang="en-IE" dirty="0" smtClean="0"/>
            </a:br>
            <a:r>
              <a:rPr lang="en-IE" dirty="0" smtClean="0"/>
              <a:t>Shay was a lovely singer and many times we listened as he sang "Anna Marie". </a:t>
            </a:r>
            <a:br>
              <a:rPr lang="en-IE" dirty="0" smtClean="0"/>
            </a:br>
            <a:r>
              <a:rPr lang="en-IE" dirty="0" smtClean="0"/>
              <a:t>Shay died in St. James Hospital on march 12th 2005. Following Naval Association rendering Naval Honours at his funeral Shay was cremated. A few days later a Naval Reserve launch under </a:t>
            </a:r>
            <a:r>
              <a:rPr lang="en-IE" dirty="0" err="1" smtClean="0"/>
              <a:t>Lt.Sean</a:t>
            </a:r>
            <a:r>
              <a:rPr lang="en-IE" dirty="0" smtClean="0"/>
              <a:t> </a:t>
            </a:r>
            <a:r>
              <a:rPr lang="en-IE" dirty="0" err="1" smtClean="0"/>
              <a:t>Earley</a:t>
            </a:r>
            <a:r>
              <a:rPr lang="en-IE" dirty="0" smtClean="0"/>
              <a:t> NSR brought Shay's Family out off Dun </a:t>
            </a:r>
            <a:r>
              <a:rPr lang="en-IE" dirty="0" err="1" smtClean="0"/>
              <a:t>Laoghaire</a:t>
            </a:r>
            <a:r>
              <a:rPr lang="en-IE" dirty="0" smtClean="0"/>
              <a:t> to scatter Shay's ashes in the area Shay enjoyed many years training and sailing as a member of An </a:t>
            </a:r>
            <a:r>
              <a:rPr lang="en-IE" dirty="0" err="1" smtClean="0"/>
              <a:t>Slua</a:t>
            </a:r>
            <a:r>
              <a:rPr lang="en-IE" dirty="0" smtClean="0"/>
              <a:t> </a:t>
            </a:r>
            <a:r>
              <a:rPr lang="en-IE" dirty="0" err="1" smtClean="0"/>
              <a:t>Muiri</a:t>
            </a:r>
            <a:r>
              <a:rPr lang="en-IE" dirty="0" smtClean="0"/>
              <a:t>. It was a sad moment as Shays two Daughters Sharon and Debbie and Son Seamus Jnr. scattered the ashes off the Launch as P/O John O'Neill piped from the After Deck</a:t>
            </a:r>
          </a:p>
          <a:p>
            <a:r>
              <a:rPr lang="en-IE" dirty="0" smtClean="0"/>
              <a:t>Sadly Shay's son Seamus Jnr. Passed away from a Brain </a:t>
            </a:r>
            <a:r>
              <a:rPr lang="en-IE" dirty="0" err="1" smtClean="0"/>
              <a:t>Tumor</a:t>
            </a:r>
            <a:r>
              <a:rPr lang="en-IE" dirty="0" smtClean="0"/>
              <a:t> at a relatively young age. </a:t>
            </a:r>
          </a:p>
          <a:p>
            <a:endParaRPr lang="en-IE" dirty="0"/>
          </a:p>
        </p:txBody>
      </p:sp>
      <p:pic>
        <p:nvPicPr>
          <p:cNvPr id="4" name="Picture 3" descr="shay.jpg"/>
          <p:cNvPicPr>
            <a:picLocks noChangeAspect="1"/>
          </p:cNvPicPr>
          <p:nvPr/>
        </p:nvPicPr>
        <p:blipFill>
          <a:blip r:embed="rId2" cstate="print"/>
          <a:stretch>
            <a:fillRect/>
          </a:stretch>
        </p:blipFill>
        <p:spPr>
          <a:xfrm>
            <a:off x="3563888" y="188640"/>
            <a:ext cx="1872208" cy="2260478"/>
          </a:xfrm>
          <a:prstGeom prst="rect">
            <a:avLst/>
          </a:prstGeom>
        </p:spPr>
      </p:pic>
    </p:spTree>
  </p:cSld>
  <p:clrMapOvr>
    <a:masterClrMapping/>
  </p:clrMapOvr>
  <p:transition advTm="7298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68610"/>
          </a:xfrm>
        </p:spPr>
        <p:txBody>
          <a:bodyPr>
            <a:normAutofit fontScale="90000"/>
          </a:bodyPr>
          <a:lstStyle/>
          <a:p>
            <a:r>
              <a:rPr lang="en-GB" sz="2800" b="1" dirty="0" smtClean="0"/>
              <a:t/>
            </a:r>
            <a:br>
              <a:rPr lang="en-GB" sz="2800" b="1" dirty="0" smtClean="0"/>
            </a:br>
            <a:r>
              <a:rPr lang="en-GB" sz="2800" b="1" dirty="0" smtClean="0"/>
              <a:t/>
            </a:r>
            <a:br>
              <a:rPr lang="en-GB" sz="2800" b="1" dirty="0" smtClean="0"/>
            </a:br>
            <a:r>
              <a:rPr lang="en-GB" sz="2800" b="1" dirty="0" smtClean="0"/>
              <a:t/>
            </a:r>
            <a:br>
              <a:rPr lang="en-GB" sz="2800" b="1" dirty="0" smtClean="0"/>
            </a:br>
            <a:r>
              <a:rPr lang="en-GB" sz="2800" b="1" dirty="0" smtClean="0"/>
              <a:t/>
            </a:r>
            <a:br>
              <a:rPr lang="en-GB" sz="2800" b="1" dirty="0" smtClean="0"/>
            </a:br>
            <a:r>
              <a:rPr lang="en-GB" sz="2800" b="1" dirty="0" smtClean="0"/>
              <a:t/>
            </a:r>
            <a:br>
              <a:rPr lang="en-GB" sz="2800" b="1" dirty="0" smtClean="0"/>
            </a:br>
            <a:r>
              <a:rPr lang="en-GB" sz="2800" b="1" dirty="0" smtClean="0"/>
              <a:t/>
            </a:r>
            <a:br>
              <a:rPr lang="en-GB" sz="2800" b="1" dirty="0" smtClean="0"/>
            </a:br>
            <a:r>
              <a:rPr lang="en-GB" sz="2800" b="1" dirty="0" smtClean="0"/>
              <a:t>CPO Paul Daly N.S</a:t>
            </a:r>
            <a:r>
              <a:rPr lang="en-GB" dirty="0" smtClean="0"/>
              <a:t>.</a:t>
            </a:r>
            <a:endParaRPr lang="en-GB" dirty="0"/>
          </a:p>
        </p:txBody>
      </p:sp>
      <p:sp>
        <p:nvSpPr>
          <p:cNvPr id="3" name="Content Placeholder 2"/>
          <p:cNvSpPr>
            <a:spLocks noGrp="1"/>
          </p:cNvSpPr>
          <p:nvPr>
            <p:ph idx="1"/>
          </p:nvPr>
        </p:nvSpPr>
        <p:spPr>
          <a:xfrm>
            <a:off x="457200" y="3429000"/>
            <a:ext cx="8229600" cy="3000396"/>
          </a:xfrm>
        </p:spPr>
        <p:txBody>
          <a:bodyPr>
            <a:normAutofit fontScale="55000" lnSpcReduction="20000"/>
          </a:bodyPr>
          <a:lstStyle/>
          <a:p>
            <a:r>
              <a:rPr lang="en-GB" b="1" dirty="0" smtClean="0"/>
              <a:t>CPO Paul (</a:t>
            </a:r>
            <a:r>
              <a:rPr lang="en-GB" b="1" dirty="0" err="1" smtClean="0"/>
              <a:t>Paud</a:t>
            </a:r>
            <a:r>
              <a:rPr lang="en-GB" b="1" dirty="0" smtClean="0"/>
              <a:t>) Daly passed away on the 14th October 2020</a:t>
            </a:r>
            <a:br>
              <a:rPr lang="en-GB" b="1" dirty="0" smtClean="0"/>
            </a:br>
            <a:r>
              <a:rPr lang="en-GB" b="1" dirty="0" smtClean="0"/>
              <a:t>and buried in his hometown in </a:t>
            </a:r>
            <a:r>
              <a:rPr lang="en-GB" b="1" dirty="0" err="1" smtClean="0"/>
              <a:t>Naas</a:t>
            </a:r>
            <a:r>
              <a:rPr lang="en-GB" b="1" dirty="0" smtClean="0"/>
              <a:t> Co </a:t>
            </a:r>
            <a:r>
              <a:rPr lang="en-GB" b="1" dirty="0" err="1" smtClean="0"/>
              <a:t>Kildare.CPO</a:t>
            </a:r>
            <a:r>
              <a:rPr lang="en-GB" b="1" dirty="0" smtClean="0"/>
              <a:t> Daly joined the Naval Service as a 17 Year Old in 1955, and completed 43 Years Service on reaching the retirement age of 60. For many Years prior to his retirement CPO Daly was part of the Cadre Staff in </a:t>
            </a:r>
            <a:r>
              <a:rPr lang="en-GB" b="1" dirty="0" err="1" smtClean="0"/>
              <a:t>Cathal</a:t>
            </a:r>
            <a:r>
              <a:rPr lang="en-GB" b="1" dirty="0" smtClean="0"/>
              <a:t> </a:t>
            </a:r>
            <a:r>
              <a:rPr lang="en-GB" b="1" dirty="0" err="1" smtClean="0"/>
              <a:t>Brugha</a:t>
            </a:r>
            <a:r>
              <a:rPr lang="en-GB" b="1" dirty="0" smtClean="0"/>
              <a:t> Barracks, Dublin with the responsibility of training and assisting the Naval Service Reserve (An </a:t>
            </a:r>
            <a:r>
              <a:rPr lang="en-GB" b="1" dirty="0" err="1" smtClean="0"/>
              <a:t>Slua</a:t>
            </a:r>
            <a:r>
              <a:rPr lang="en-GB" b="1" dirty="0" smtClean="0"/>
              <a:t> </a:t>
            </a:r>
            <a:r>
              <a:rPr lang="en-GB" b="1" dirty="0" err="1" smtClean="0"/>
              <a:t>Muiri</a:t>
            </a:r>
            <a:r>
              <a:rPr lang="en-GB" b="1" dirty="0" smtClean="0"/>
              <a:t>). </a:t>
            </a:r>
          </a:p>
          <a:p>
            <a:r>
              <a:rPr lang="en-GB" b="1" dirty="0" smtClean="0"/>
              <a:t>Following CPO Daly's retirement he joined the Naval Association and participated in many overseas trips and Cruises. Although the Corona Virus restrictions prevented his former colleagues from rendering the Military Honours befitting his standing in the Naval Service and Naval Association many of his colleagues attended the Mass and many more watched the Mass on </a:t>
            </a:r>
            <a:r>
              <a:rPr lang="en-GB" b="1" dirty="0" err="1" smtClean="0"/>
              <a:t>Webcam</a:t>
            </a:r>
            <a:r>
              <a:rPr lang="en-GB" b="1" dirty="0" smtClean="0"/>
              <a:t>. </a:t>
            </a:r>
          </a:p>
          <a:p>
            <a:r>
              <a:rPr lang="en-GB" b="1" dirty="0" smtClean="0"/>
              <a:t>CPO Daly will be missed by all his former colleagues and May he Rest in Peace </a:t>
            </a:r>
          </a:p>
          <a:p>
            <a:endParaRPr lang="en-GB" dirty="0"/>
          </a:p>
        </p:txBody>
      </p:sp>
      <p:pic>
        <p:nvPicPr>
          <p:cNvPr id="1026" name="Picture 2" descr="C:\Users\Admin\Desktop\paul10.jpg"/>
          <p:cNvPicPr>
            <a:picLocks noChangeAspect="1" noChangeArrowheads="1"/>
          </p:cNvPicPr>
          <p:nvPr/>
        </p:nvPicPr>
        <p:blipFill>
          <a:blip r:embed="rId2"/>
          <a:srcRect/>
          <a:stretch>
            <a:fillRect/>
          </a:stretch>
        </p:blipFill>
        <p:spPr bwMode="auto">
          <a:xfrm>
            <a:off x="3643306" y="285728"/>
            <a:ext cx="1857388" cy="246211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251520" y="1860848"/>
            <a:ext cx="8229600" cy="4997152"/>
          </a:xfrm>
        </p:spPr>
        <p:txBody>
          <a:bodyPr>
            <a:normAutofit fontScale="55000" lnSpcReduction="20000"/>
          </a:bodyPr>
          <a:lstStyle/>
          <a:p>
            <a:pPr>
              <a:buNone/>
            </a:pPr>
            <a:endParaRPr lang="en-IE" b="1" dirty="0" smtClean="0"/>
          </a:p>
          <a:p>
            <a:pPr>
              <a:buNone/>
            </a:pPr>
            <a:endParaRPr lang="en-IE" dirty="0" smtClean="0"/>
          </a:p>
          <a:p>
            <a:pPr>
              <a:buNone/>
            </a:pPr>
            <a:r>
              <a:rPr lang="en-IE" b="1" dirty="0" smtClean="0"/>
              <a:t>      </a:t>
            </a:r>
            <a:endParaRPr lang="en-IE" dirty="0" smtClean="0"/>
          </a:p>
          <a:p>
            <a:pPr>
              <a:buNone/>
            </a:pPr>
            <a:r>
              <a:rPr lang="en-IE" dirty="0" smtClean="0"/>
              <a:t>                                                     </a:t>
            </a:r>
          </a:p>
          <a:p>
            <a:pPr>
              <a:buNone/>
            </a:pPr>
            <a:r>
              <a:rPr lang="en-IE" dirty="0" smtClean="0"/>
              <a:t>                                                       </a:t>
            </a:r>
          </a:p>
          <a:p>
            <a:pPr>
              <a:buNone/>
            </a:pPr>
            <a:endParaRPr lang="en-IE" dirty="0" smtClean="0"/>
          </a:p>
          <a:p>
            <a:pPr>
              <a:buNone/>
            </a:pPr>
            <a:r>
              <a:rPr lang="en-IE" dirty="0" smtClean="0"/>
              <a:t>                                                        </a:t>
            </a:r>
            <a:r>
              <a:rPr lang="en-IE" b="1" dirty="0" err="1" smtClean="0"/>
              <a:t>Piaras</a:t>
            </a:r>
            <a:r>
              <a:rPr lang="en-IE" b="1" dirty="0" smtClean="0"/>
              <a:t> O'Connor</a:t>
            </a:r>
            <a:endParaRPr lang="en-IE" dirty="0" smtClean="0"/>
          </a:p>
          <a:p>
            <a:pPr>
              <a:buNone/>
            </a:pPr>
            <a:r>
              <a:rPr lang="en-IE" dirty="0" smtClean="0"/>
              <a:t>      </a:t>
            </a:r>
          </a:p>
          <a:p>
            <a:pPr>
              <a:buNone/>
            </a:pPr>
            <a:r>
              <a:rPr lang="en-IE" dirty="0" smtClean="0"/>
              <a:t>       Naval </a:t>
            </a:r>
            <a:r>
              <a:rPr lang="en-IE" dirty="0" err="1" smtClean="0"/>
              <a:t>Asssociation</a:t>
            </a:r>
            <a:r>
              <a:rPr lang="en-IE" dirty="0" smtClean="0"/>
              <a:t> (President 1994-1998) Joined the Marine Service in 1940 where he became an Engine Room Artificer, he served on the Mine Planting Vessel, Shark. </a:t>
            </a:r>
            <a:r>
              <a:rPr lang="en-IE" dirty="0" err="1" smtClean="0"/>
              <a:t>Piaras</a:t>
            </a:r>
            <a:r>
              <a:rPr lang="en-IE" dirty="0" smtClean="0"/>
              <a:t> was both boxing and physical training instructor in the service. He served until 1948. A brother of </a:t>
            </a:r>
            <a:r>
              <a:rPr lang="en-IE" dirty="0" err="1" smtClean="0"/>
              <a:t>Piaras's</a:t>
            </a:r>
            <a:r>
              <a:rPr lang="en-IE" dirty="0" smtClean="0"/>
              <a:t> was one of the officers who took over Beggar's Bush Barracks in 1922 and later was C. O. of </a:t>
            </a:r>
            <a:r>
              <a:rPr lang="en-IE" dirty="0" err="1" smtClean="0"/>
              <a:t>Cathal</a:t>
            </a:r>
            <a:r>
              <a:rPr lang="en-IE" dirty="0" smtClean="0"/>
              <a:t> </a:t>
            </a:r>
            <a:r>
              <a:rPr lang="en-IE" dirty="0" err="1" smtClean="0"/>
              <a:t>Brugha</a:t>
            </a:r>
            <a:r>
              <a:rPr lang="en-IE" dirty="0" smtClean="0"/>
              <a:t> Barracks, Colonel Padraig O'Connor's name is listed on the board in the Officers Mess.</a:t>
            </a:r>
          </a:p>
          <a:p>
            <a:pPr>
              <a:buNone/>
            </a:pPr>
            <a:r>
              <a:rPr lang="en-IE" dirty="0" smtClean="0"/>
              <a:t>       </a:t>
            </a:r>
            <a:r>
              <a:rPr lang="en-IE" dirty="0" err="1" smtClean="0"/>
              <a:t>Piaras</a:t>
            </a:r>
            <a:r>
              <a:rPr lang="en-IE" dirty="0" smtClean="0"/>
              <a:t> at 84 years made a decision that he would undergo a necessary life saving heart operation and following a triple </a:t>
            </a:r>
            <a:r>
              <a:rPr lang="en-IE" dirty="0" err="1" smtClean="0"/>
              <a:t>byepass</a:t>
            </a:r>
            <a:r>
              <a:rPr lang="en-IE" dirty="0" smtClean="0"/>
              <a:t> enjoyed 2 more years of good health. Unfortunately </a:t>
            </a:r>
            <a:r>
              <a:rPr lang="en-IE" dirty="0" err="1" smtClean="0"/>
              <a:t>Piaras</a:t>
            </a:r>
            <a:r>
              <a:rPr lang="en-IE" dirty="0" smtClean="0"/>
              <a:t> had a slight stroke and developed other health problems and subsequently died on St </a:t>
            </a:r>
            <a:r>
              <a:rPr lang="en-IE" dirty="0" err="1" smtClean="0"/>
              <a:t>Patricks</a:t>
            </a:r>
            <a:r>
              <a:rPr lang="en-IE" dirty="0" smtClean="0"/>
              <a:t> day 2004. </a:t>
            </a:r>
            <a:r>
              <a:rPr lang="en-IE" dirty="0" err="1" smtClean="0"/>
              <a:t>Piaras</a:t>
            </a:r>
            <a:r>
              <a:rPr lang="en-IE" dirty="0" smtClean="0"/>
              <a:t> was 86 and was rendered full Naval Honours at Esker Cemetery. </a:t>
            </a:r>
          </a:p>
          <a:p>
            <a:endParaRPr lang="en-IE" dirty="0"/>
          </a:p>
        </p:txBody>
      </p:sp>
      <p:pic>
        <p:nvPicPr>
          <p:cNvPr id="4" name="Picture 3" descr="piarasoconnor.jpg"/>
          <p:cNvPicPr>
            <a:picLocks noChangeAspect="1"/>
          </p:cNvPicPr>
          <p:nvPr/>
        </p:nvPicPr>
        <p:blipFill>
          <a:blip r:embed="rId2" cstate="print"/>
          <a:stretch>
            <a:fillRect/>
          </a:stretch>
        </p:blipFill>
        <p:spPr>
          <a:xfrm>
            <a:off x="2699792" y="160512"/>
            <a:ext cx="2592288" cy="3280864"/>
          </a:xfrm>
          <a:prstGeom prst="rect">
            <a:avLst/>
          </a:prstGeom>
        </p:spPr>
      </p:pic>
    </p:spTree>
  </p:cSld>
  <p:clrMapOvr>
    <a:masterClrMapping/>
  </p:clrMapOvr>
  <p:transition advTm="5048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endParaRPr lang="en-IE" sz="1900" b="1" dirty="0" smtClean="0">
              <a:latin typeface="Arial" pitchFamily="34" charset="0"/>
              <a:cs typeface="Arial" pitchFamily="34" charset="0"/>
            </a:endParaRPr>
          </a:p>
          <a:p>
            <a:pPr>
              <a:buNone/>
            </a:pPr>
            <a:r>
              <a:rPr lang="en-IE" sz="1900" b="1" dirty="0" smtClean="0">
                <a:latin typeface="Arial" pitchFamily="34" charset="0"/>
                <a:cs typeface="Arial" pitchFamily="34" charset="0"/>
              </a:rPr>
              <a:t>                                                                  </a:t>
            </a:r>
          </a:p>
          <a:p>
            <a:pPr>
              <a:buNone/>
            </a:pPr>
            <a:r>
              <a:rPr lang="en-IE" sz="1900" b="1" dirty="0" smtClean="0">
                <a:latin typeface="Arial" pitchFamily="34" charset="0"/>
                <a:cs typeface="Arial" pitchFamily="34" charset="0"/>
              </a:rPr>
              <a:t>                                         </a:t>
            </a:r>
          </a:p>
          <a:p>
            <a:pPr>
              <a:buNone/>
            </a:pPr>
            <a:endParaRPr lang="en-IE" sz="1900" b="1" dirty="0" smtClean="0">
              <a:latin typeface="Arial" pitchFamily="34" charset="0"/>
              <a:cs typeface="Arial" pitchFamily="34" charset="0"/>
            </a:endParaRPr>
          </a:p>
          <a:p>
            <a:pPr>
              <a:buNone/>
            </a:pPr>
            <a:r>
              <a:rPr lang="en-IE" sz="1900" b="1" dirty="0" smtClean="0">
                <a:latin typeface="Arial" pitchFamily="34" charset="0"/>
                <a:cs typeface="Arial" pitchFamily="34" charset="0"/>
              </a:rPr>
              <a:t>                                            </a:t>
            </a:r>
          </a:p>
          <a:p>
            <a:pPr>
              <a:buNone/>
            </a:pPr>
            <a:r>
              <a:rPr lang="en-IE" sz="1900" b="1" dirty="0" smtClean="0">
                <a:latin typeface="Arial" pitchFamily="34" charset="0"/>
                <a:cs typeface="Arial" pitchFamily="34" charset="0"/>
              </a:rPr>
              <a:t>                                            </a:t>
            </a:r>
            <a:r>
              <a:rPr lang="en-IE" sz="1900" b="1" dirty="0" err="1" smtClean="0">
                <a:latin typeface="Arial" pitchFamily="34" charset="0"/>
                <a:cs typeface="Arial" pitchFamily="34" charset="0"/>
              </a:rPr>
              <a:t>Lt.Cdr.Frank</a:t>
            </a:r>
            <a:r>
              <a:rPr lang="en-IE" sz="1900" b="1" dirty="0" smtClean="0">
                <a:latin typeface="Arial" pitchFamily="34" charset="0"/>
                <a:cs typeface="Arial" pitchFamily="34" charset="0"/>
              </a:rPr>
              <a:t> Lynch</a:t>
            </a:r>
          </a:p>
          <a:p>
            <a:pPr>
              <a:buNone/>
            </a:pPr>
            <a:endParaRPr lang="en-IE" sz="1900" b="1" dirty="0" smtClean="0">
              <a:latin typeface="Arial" pitchFamily="34" charset="0"/>
              <a:cs typeface="Arial" pitchFamily="34" charset="0"/>
            </a:endParaRPr>
          </a:p>
          <a:p>
            <a:pPr>
              <a:buNone/>
            </a:pPr>
            <a:r>
              <a:rPr lang="en-IE" sz="1900" dirty="0" smtClean="0">
                <a:latin typeface="Arial" pitchFamily="34" charset="0"/>
                <a:cs typeface="Arial" pitchFamily="34" charset="0"/>
              </a:rPr>
              <a:t>     Naval Association President 1992-1994 Joined the Maritime Inscription in 1943, and was posted to Dublin Port </a:t>
            </a:r>
            <a:r>
              <a:rPr lang="en-IE" sz="1900" dirty="0" err="1" smtClean="0">
                <a:latin typeface="Arial" pitchFamily="34" charset="0"/>
                <a:cs typeface="Arial" pitchFamily="34" charset="0"/>
              </a:rPr>
              <a:t>Control.The</a:t>
            </a:r>
            <a:r>
              <a:rPr lang="en-IE" sz="1900" dirty="0" smtClean="0">
                <a:latin typeface="Arial" pitchFamily="34" charset="0"/>
                <a:cs typeface="Arial" pitchFamily="34" charset="0"/>
              </a:rPr>
              <a:t> name changed to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in 1946, and Frank was commissioned to officer rank in 1955. Frank was a great rifleman and won the overall best individual shot on many an occasion. He took command of No. 2 Coy,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in 1969 where he achieved the highest rank which can be attained in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Lt. Cdr., he stood down in 1983 with 40 years voluntary service. Outside of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Frank was a keen soccer player and referee. He probably gave as many years to football as he did to An </a:t>
            </a:r>
            <a:r>
              <a:rPr lang="en-IE" sz="1900" dirty="0" err="1" smtClean="0">
                <a:latin typeface="Arial" pitchFamily="34" charset="0"/>
                <a:cs typeface="Arial" pitchFamily="34" charset="0"/>
              </a:rPr>
              <a:t>Slua</a:t>
            </a:r>
            <a:r>
              <a:rPr lang="en-IE" sz="1900" dirty="0" smtClean="0">
                <a:latin typeface="Arial" pitchFamily="34" charset="0"/>
                <a:cs typeface="Arial" pitchFamily="34" charset="0"/>
              </a:rPr>
              <a:t> </a:t>
            </a:r>
            <a:r>
              <a:rPr lang="en-IE" sz="1900" dirty="0" err="1" smtClean="0">
                <a:latin typeface="Arial" pitchFamily="34" charset="0"/>
                <a:cs typeface="Arial" pitchFamily="34" charset="0"/>
              </a:rPr>
              <a:t>Muiri</a:t>
            </a:r>
            <a:r>
              <a:rPr lang="en-IE" sz="1900" dirty="0" smtClean="0">
                <a:latin typeface="Arial" pitchFamily="34" charset="0"/>
                <a:cs typeface="Arial" pitchFamily="34" charset="0"/>
              </a:rPr>
              <a:t> (now renamed Naval Service Reserve). Frank fell ill and died in 2005. Frank was rendered full Naval Honours by the Naval Association </a:t>
            </a:r>
          </a:p>
          <a:p>
            <a:endParaRPr lang="en-IE" dirty="0"/>
          </a:p>
        </p:txBody>
      </p:sp>
      <p:pic>
        <p:nvPicPr>
          <p:cNvPr id="4" name="Picture 3" descr="franklynch.jpg"/>
          <p:cNvPicPr>
            <a:picLocks noChangeAspect="1"/>
          </p:cNvPicPr>
          <p:nvPr/>
        </p:nvPicPr>
        <p:blipFill>
          <a:blip r:embed="rId2" cstate="print"/>
          <a:stretch>
            <a:fillRect/>
          </a:stretch>
        </p:blipFill>
        <p:spPr>
          <a:xfrm>
            <a:off x="3347863" y="188640"/>
            <a:ext cx="2144298" cy="2880320"/>
          </a:xfrm>
          <a:prstGeom prst="rect">
            <a:avLst/>
          </a:prstGeom>
        </p:spPr>
      </p:pic>
    </p:spTree>
  </p:cSld>
  <p:clrMapOvr>
    <a:masterClrMapping/>
  </p:clrMapOvr>
  <p:transition advTm="4742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IE" b="1" dirty="0" smtClean="0"/>
              <a:t>                                                 </a:t>
            </a:r>
          </a:p>
          <a:p>
            <a:pPr>
              <a:buNone/>
            </a:pPr>
            <a:r>
              <a:rPr lang="en-IE" sz="1800" dirty="0" smtClean="0">
                <a:latin typeface="Arial" pitchFamily="34" charset="0"/>
                <a:cs typeface="Arial" pitchFamily="34" charset="0"/>
              </a:rPr>
              <a:t>     </a:t>
            </a:r>
          </a:p>
          <a:p>
            <a:pPr>
              <a:buNone/>
            </a:pPr>
            <a:r>
              <a:rPr lang="en-IE" sz="1800" b="1" dirty="0" smtClean="0"/>
              <a:t>                                                      Ray Murphy</a:t>
            </a:r>
            <a:endParaRPr lang="en-IE" sz="1800" dirty="0" smtClean="0">
              <a:latin typeface="Arial" pitchFamily="34" charset="0"/>
              <a:cs typeface="Arial" pitchFamily="34" charset="0"/>
            </a:endParaRPr>
          </a:p>
          <a:p>
            <a:pPr>
              <a:buNone/>
            </a:pPr>
            <a:r>
              <a:rPr lang="en-IE" sz="1800" dirty="0" smtClean="0">
                <a:latin typeface="Arial" pitchFamily="34" charset="0"/>
                <a:cs typeface="Arial" pitchFamily="34" charset="0"/>
              </a:rPr>
              <a:t>      Naval Association President 1998-2000 Joined the Marine service in 1941 and served on the Motor Torpedo Boats as </a:t>
            </a:r>
            <a:r>
              <a:rPr lang="en-IE" sz="1800" dirty="0" err="1" smtClean="0">
                <a:latin typeface="Arial" pitchFamily="34" charset="0"/>
                <a:cs typeface="Arial" pitchFamily="34" charset="0"/>
              </a:rPr>
              <a:t>anEngine</a:t>
            </a:r>
            <a:r>
              <a:rPr lang="en-IE" sz="1800" dirty="0" smtClean="0">
                <a:latin typeface="Arial" pitchFamily="34" charset="0"/>
                <a:cs typeface="Arial" pitchFamily="34" charset="0"/>
              </a:rPr>
              <a:t> Room Artificer until 1945. Ray was a great swimmer as a young man and won many trophies while in the service. Ray spent most of his civilian life with </a:t>
            </a:r>
            <a:r>
              <a:rPr lang="en-IE" sz="1800" dirty="0" err="1" smtClean="0">
                <a:latin typeface="Arial" pitchFamily="34" charset="0"/>
                <a:cs typeface="Arial" pitchFamily="34" charset="0"/>
              </a:rPr>
              <a:t>Aer</a:t>
            </a:r>
            <a:r>
              <a:rPr lang="en-IE" sz="1800" dirty="0" smtClean="0">
                <a:latin typeface="Arial" pitchFamily="34" charset="0"/>
                <a:cs typeface="Arial" pitchFamily="34" charset="0"/>
              </a:rPr>
              <a:t> </a:t>
            </a:r>
            <a:r>
              <a:rPr lang="en-IE" sz="1800" dirty="0" err="1" smtClean="0">
                <a:latin typeface="Arial" pitchFamily="34" charset="0"/>
                <a:cs typeface="Arial" pitchFamily="34" charset="0"/>
              </a:rPr>
              <a:t>Lingus</a:t>
            </a:r>
            <a:r>
              <a:rPr lang="en-IE" sz="1800" dirty="0" smtClean="0">
                <a:latin typeface="Arial" pitchFamily="34" charset="0"/>
                <a:cs typeface="Arial" pitchFamily="34" charset="0"/>
              </a:rPr>
              <a:t> and did a lot of overseas contract work. Ray and his wife Monica are great singers and are pillars of the R. &amp; R Musical Society. </a:t>
            </a:r>
          </a:p>
          <a:p>
            <a:pPr>
              <a:buNone/>
            </a:pPr>
            <a:r>
              <a:rPr lang="en-IE" sz="1800" dirty="0" smtClean="0">
                <a:latin typeface="Arial" pitchFamily="34" charset="0"/>
                <a:cs typeface="Arial" pitchFamily="34" charset="0"/>
              </a:rPr>
              <a:t>     Ray passed away suddenly on Tuesday 26th November 2001 in the manner in which he lived, peacefully and gently. May he Rest in Peace. At his Cremation he was rendered full honours. </a:t>
            </a:r>
          </a:p>
          <a:p>
            <a:pPr>
              <a:buNone/>
            </a:pPr>
            <a:r>
              <a:rPr lang="en-IE" sz="1800" dirty="0" smtClean="0">
                <a:latin typeface="Arial" pitchFamily="34" charset="0"/>
                <a:cs typeface="Arial" pitchFamily="34" charset="0"/>
              </a:rPr>
              <a:t>      It was the families wish that Ray's ashes would be scattered off Roche's Point in Cork Harbour. 88 members of the Naval Association travelled to Cork to participate in this moving ceremony. Our Chaplain </a:t>
            </a:r>
            <a:r>
              <a:rPr lang="en-IE" sz="1800" dirty="0" err="1" smtClean="0">
                <a:latin typeface="Arial" pitchFamily="34" charset="0"/>
                <a:cs typeface="Arial" pitchFamily="34" charset="0"/>
              </a:rPr>
              <a:t>Fr.Des</a:t>
            </a:r>
            <a:r>
              <a:rPr lang="en-IE" sz="1800" dirty="0" smtClean="0">
                <a:latin typeface="Arial" pitchFamily="34" charset="0"/>
                <a:cs typeface="Arial" pitchFamily="34" charset="0"/>
              </a:rPr>
              <a:t> campion assisted at the ceremony.</a:t>
            </a:r>
          </a:p>
          <a:p>
            <a:endParaRPr lang="en-IE" dirty="0"/>
          </a:p>
        </p:txBody>
      </p:sp>
      <p:pic>
        <p:nvPicPr>
          <p:cNvPr id="4" name="Picture 3" descr="Raymurphy.jpg"/>
          <p:cNvPicPr>
            <a:picLocks noChangeAspect="1"/>
          </p:cNvPicPr>
          <p:nvPr/>
        </p:nvPicPr>
        <p:blipFill>
          <a:blip r:embed="rId2" cstate="print"/>
          <a:stretch>
            <a:fillRect/>
          </a:stretch>
        </p:blipFill>
        <p:spPr>
          <a:xfrm>
            <a:off x="2987824" y="188639"/>
            <a:ext cx="1947120" cy="2332781"/>
          </a:xfrm>
          <a:prstGeom prst="rect">
            <a:avLst/>
          </a:prstGeom>
        </p:spPr>
      </p:pic>
    </p:spTree>
  </p:cSld>
  <p:clrMapOvr>
    <a:masterClrMapping/>
  </p:clrMapOvr>
  <p:transition advTm="4684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25144"/>
          </a:xfrm>
        </p:spPr>
        <p:txBody>
          <a:bodyPr>
            <a:normAutofit/>
          </a:bodyPr>
          <a:lstStyle/>
          <a:p>
            <a:endParaRPr lang="en-IE" sz="1800" b="1" dirty="0" smtClean="0">
              <a:latin typeface="Arial" pitchFamily="34" charset="0"/>
              <a:cs typeface="Arial" pitchFamily="34" charset="0"/>
            </a:endParaRPr>
          </a:p>
          <a:p>
            <a:endParaRPr lang="en-IE" sz="1800" b="1" dirty="0" smtClean="0">
              <a:latin typeface="Arial" pitchFamily="34" charset="0"/>
              <a:cs typeface="Arial" pitchFamily="34" charset="0"/>
            </a:endParaRPr>
          </a:p>
          <a:p>
            <a:pPr>
              <a:buNone/>
            </a:pPr>
            <a:r>
              <a:rPr lang="en-IE" sz="1800" b="1" dirty="0" smtClean="0">
                <a:latin typeface="Arial" pitchFamily="34" charset="0"/>
                <a:cs typeface="Arial" pitchFamily="34" charset="0"/>
              </a:rPr>
              <a:t>                                      </a:t>
            </a:r>
          </a:p>
          <a:p>
            <a:r>
              <a:rPr lang="en-IE" sz="1800" b="1" dirty="0" smtClean="0">
                <a:latin typeface="Arial" pitchFamily="34" charset="0"/>
                <a:cs typeface="Arial" pitchFamily="34" charset="0"/>
              </a:rPr>
              <a:t>                                     Mick </a:t>
            </a:r>
            <a:r>
              <a:rPr lang="en-IE" sz="1800" b="1" dirty="0" err="1" smtClean="0">
                <a:latin typeface="Arial" pitchFamily="34" charset="0"/>
                <a:cs typeface="Arial" pitchFamily="34" charset="0"/>
              </a:rPr>
              <a:t>Philbin</a:t>
            </a:r>
            <a:endParaRPr lang="en-IE" sz="1800" b="1" dirty="0" smtClean="0">
              <a:latin typeface="Arial" pitchFamily="34" charset="0"/>
              <a:cs typeface="Arial" pitchFamily="34" charset="0"/>
            </a:endParaRPr>
          </a:p>
          <a:p>
            <a:pPr>
              <a:buNone/>
            </a:pPr>
            <a:r>
              <a:rPr lang="en-IE" sz="1800" dirty="0" smtClean="0">
                <a:latin typeface="Arial" pitchFamily="34" charset="0"/>
                <a:cs typeface="Arial" pitchFamily="34" charset="0"/>
              </a:rPr>
              <a:t>      Naval Association President 2001-2002 Joined the Marine Service 1946, which became the Naval Service later that </a:t>
            </a:r>
            <a:r>
              <a:rPr lang="en-IE" sz="1800" dirty="0" err="1" smtClean="0">
                <a:latin typeface="Arial" pitchFamily="34" charset="0"/>
                <a:cs typeface="Arial" pitchFamily="34" charset="0"/>
              </a:rPr>
              <a:t>year.Michael</a:t>
            </a:r>
            <a:r>
              <a:rPr lang="en-IE" sz="1800" dirty="0" smtClean="0">
                <a:latin typeface="Arial" pitchFamily="34" charset="0"/>
                <a:cs typeface="Arial" pitchFamily="34" charset="0"/>
              </a:rPr>
              <a:t> served on the Motor Torpedo Boats, and the Corvettes, and was for many years a physical instructor in the service, he left the service in 1952 with the rank of Leading Seaman. After his period in the service, Michael went into commercial banking where he remained until his retirement. </a:t>
            </a:r>
          </a:p>
          <a:p>
            <a:r>
              <a:rPr lang="en-IE" sz="1800" dirty="0" smtClean="0">
                <a:latin typeface="Arial" pitchFamily="34" charset="0"/>
                <a:cs typeface="Arial" pitchFamily="34" charset="0"/>
              </a:rPr>
              <a:t>In July 2002 while driving on a remote country road in his native county of Westport in the west of Ireland, Michael suffered a heart attack and his car left the road and overturned into a ditch. Unfortunately Michael was dead before anyone had an opportunity to render any assistance. Michael was rendered full Naval Honours in Dublin before his cremation in Dublin. As was his wish his ashes were scattered into the sea off Westport</a:t>
            </a:r>
          </a:p>
          <a:p>
            <a:endParaRPr lang="en-IE" dirty="0"/>
          </a:p>
        </p:txBody>
      </p:sp>
      <p:pic>
        <p:nvPicPr>
          <p:cNvPr id="4" name="Picture 3" descr="mickphilbin.jpg"/>
          <p:cNvPicPr>
            <a:picLocks noChangeAspect="1"/>
          </p:cNvPicPr>
          <p:nvPr/>
        </p:nvPicPr>
        <p:blipFill>
          <a:blip r:embed="rId2" cstate="print"/>
          <a:stretch>
            <a:fillRect/>
          </a:stretch>
        </p:blipFill>
        <p:spPr>
          <a:xfrm>
            <a:off x="2843808" y="188640"/>
            <a:ext cx="2137893" cy="2384573"/>
          </a:xfrm>
          <a:prstGeom prst="rect">
            <a:avLst/>
          </a:prstGeom>
        </p:spPr>
      </p:pic>
    </p:spTree>
  </p:cSld>
  <p:clrMapOvr>
    <a:masterClrMapping/>
  </p:clrMapOvr>
  <p:transition advTm="4417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a:bodyPr>
          <a:lstStyle/>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Lt. Peter </a:t>
            </a:r>
            <a:r>
              <a:rPr lang="en-IE" sz="2000" b="1" dirty="0" err="1" smtClean="0">
                <a:latin typeface="Arial" pitchFamily="34" charset="0"/>
                <a:cs typeface="Arial" pitchFamily="34" charset="0"/>
              </a:rPr>
              <a:t>Marrey</a:t>
            </a:r>
            <a:endParaRPr lang="en-IE" sz="2000" b="1" dirty="0" smtClean="0">
              <a:latin typeface="Arial" pitchFamily="34" charset="0"/>
              <a:cs typeface="Arial" pitchFamily="34" charset="0"/>
            </a:endParaRPr>
          </a:p>
          <a:p>
            <a:pPr>
              <a:buNone/>
            </a:pPr>
            <a:r>
              <a:rPr lang="en-IE" sz="2000" dirty="0" smtClean="0">
                <a:latin typeface="Arial" pitchFamily="34" charset="0"/>
                <a:cs typeface="Arial" pitchFamily="34" charset="0"/>
              </a:rPr>
              <a:t>    </a:t>
            </a:r>
          </a:p>
          <a:p>
            <a:pPr>
              <a:buNone/>
            </a:pPr>
            <a:r>
              <a:rPr lang="en-IE" sz="2000" dirty="0" smtClean="0">
                <a:latin typeface="Arial" pitchFamily="34" charset="0"/>
                <a:cs typeface="Arial" pitchFamily="34" charset="0"/>
              </a:rPr>
              <a:t>     Peter joined An </a:t>
            </a:r>
            <a:r>
              <a:rPr lang="en-IE" sz="2000" dirty="0" err="1" smtClean="0">
                <a:latin typeface="Arial" pitchFamily="34" charset="0"/>
                <a:cs typeface="Arial" pitchFamily="34" charset="0"/>
              </a:rPr>
              <a:t>Slua</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Muiri</a:t>
            </a:r>
            <a:r>
              <a:rPr lang="en-IE" sz="2000" dirty="0" smtClean="0">
                <a:latin typeface="Arial" pitchFamily="34" charset="0"/>
                <a:cs typeface="Arial" pitchFamily="34" charset="0"/>
              </a:rPr>
              <a:t> in 1950 and rose through the Ranks to Lieutenant and retired on age grounds in 1989.</a:t>
            </a:r>
          </a:p>
          <a:p>
            <a:pPr>
              <a:buNone/>
            </a:pPr>
            <a:r>
              <a:rPr lang="en-IE" sz="2000" dirty="0" smtClean="0">
                <a:latin typeface="Arial" pitchFamily="34" charset="0"/>
                <a:cs typeface="Arial" pitchFamily="34" charset="0"/>
              </a:rPr>
              <a:t>     Peter joined the Naval Association in 1995 and participated in several of our trip </a:t>
            </a:r>
            <a:r>
              <a:rPr lang="en-IE" sz="2000" dirty="0" err="1" smtClean="0">
                <a:latin typeface="Arial" pitchFamily="34" charset="0"/>
                <a:cs typeface="Arial" pitchFamily="34" charset="0"/>
              </a:rPr>
              <a:t>abroad.While</a:t>
            </a:r>
            <a:r>
              <a:rPr lang="en-IE" sz="2000" dirty="0" smtClean="0">
                <a:latin typeface="Arial" pitchFamily="34" charset="0"/>
                <a:cs typeface="Arial" pitchFamily="34" charset="0"/>
              </a:rPr>
              <a:t> we did attend </a:t>
            </a:r>
            <a:r>
              <a:rPr lang="en-IE" sz="2000" dirty="0" err="1" smtClean="0">
                <a:latin typeface="Arial" pitchFamily="34" charset="0"/>
                <a:cs typeface="Arial" pitchFamily="34" charset="0"/>
              </a:rPr>
              <a:t>peter's</a:t>
            </a:r>
            <a:r>
              <a:rPr lang="en-IE" sz="2000" dirty="0" smtClean="0">
                <a:latin typeface="Arial" pitchFamily="34" charset="0"/>
                <a:cs typeface="Arial" pitchFamily="34" charset="0"/>
              </a:rPr>
              <a:t> Funeral we are not sure of the year peter died. We will correct this in due course.</a:t>
            </a:r>
          </a:p>
          <a:p>
            <a:pPr>
              <a:buNone/>
            </a:pPr>
            <a:r>
              <a:rPr lang="en-IE" dirty="0" smtClean="0"/>
              <a:t> </a:t>
            </a:r>
            <a:endParaRPr lang="en-IE" dirty="0"/>
          </a:p>
        </p:txBody>
      </p:sp>
      <p:pic>
        <p:nvPicPr>
          <p:cNvPr id="4" name="Picture 3" descr="marrey.jpg"/>
          <p:cNvPicPr>
            <a:picLocks noChangeAspect="1"/>
          </p:cNvPicPr>
          <p:nvPr/>
        </p:nvPicPr>
        <p:blipFill>
          <a:blip r:embed="rId2" cstate="print"/>
          <a:stretch>
            <a:fillRect/>
          </a:stretch>
        </p:blipFill>
        <p:spPr>
          <a:xfrm>
            <a:off x="3203848" y="332656"/>
            <a:ext cx="2304256" cy="2626852"/>
          </a:xfrm>
          <a:prstGeom prst="rect">
            <a:avLst/>
          </a:prstGeom>
        </p:spPr>
      </p:pic>
    </p:spTree>
  </p:cSld>
  <p:clrMapOvr>
    <a:masterClrMapping/>
  </p:clrMapOvr>
  <p:transition advTm="1898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Tom Doherty</a:t>
            </a:r>
            <a:endParaRPr lang="en-IE" sz="2000" dirty="0" smtClean="0">
              <a:latin typeface="Arial" pitchFamily="34" charset="0"/>
              <a:cs typeface="Arial" pitchFamily="34" charset="0"/>
            </a:endParaRPr>
          </a:p>
          <a:p>
            <a:pPr>
              <a:buNone/>
            </a:pPr>
            <a:r>
              <a:rPr lang="en-IE" sz="2000" dirty="0" smtClean="0">
                <a:latin typeface="Arial" pitchFamily="34" charset="0"/>
                <a:cs typeface="Arial" pitchFamily="34" charset="0"/>
              </a:rPr>
              <a:t>     </a:t>
            </a:r>
          </a:p>
          <a:p>
            <a:pPr>
              <a:buNone/>
            </a:pPr>
            <a:r>
              <a:rPr lang="en-IE" sz="2000" dirty="0" smtClean="0">
                <a:latin typeface="Arial" pitchFamily="34" charset="0"/>
                <a:cs typeface="Arial" pitchFamily="34" charset="0"/>
              </a:rPr>
              <a:t>     Tom like many of his colleagues in the Naval Association, joined the Marine Service in 1943 and continued in the Naval service for many </a:t>
            </a:r>
            <a:r>
              <a:rPr lang="en-IE" sz="2000" dirty="0" err="1" smtClean="0">
                <a:latin typeface="Arial" pitchFamily="34" charset="0"/>
                <a:cs typeface="Arial" pitchFamily="34" charset="0"/>
              </a:rPr>
              <a:t>years.Tom</a:t>
            </a:r>
            <a:r>
              <a:rPr lang="en-IE" sz="2000" dirty="0" smtClean="0">
                <a:latin typeface="Arial" pitchFamily="34" charset="0"/>
                <a:cs typeface="Arial" pitchFamily="34" charset="0"/>
              </a:rPr>
              <a:t> and his wife suffered the tragic double death of their daughter and granddaughter and it had a terrible lasting effect on their lives. Tom passed away in 2009</a:t>
            </a:r>
          </a:p>
          <a:p>
            <a:endParaRPr lang="en-IE" dirty="0"/>
          </a:p>
        </p:txBody>
      </p:sp>
      <p:pic>
        <p:nvPicPr>
          <p:cNvPr id="4" name="Picture 3" descr="doherty.jpg"/>
          <p:cNvPicPr>
            <a:picLocks noChangeAspect="1"/>
          </p:cNvPicPr>
          <p:nvPr/>
        </p:nvPicPr>
        <p:blipFill>
          <a:blip r:embed="rId2" cstate="print"/>
          <a:stretch>
            <a:fillRect/>
          </a:stretch>
        </p:blipFill>
        <p:spPr>
          <a:xfrm>
            <a:off x="3131840" y="260648"/>
            <a:ext cx="2679840" cy="3168352"/>
          </a:xfrm>
          <a:prstGeom prst="rect">
            <a:avLst/>
          </a:prstGeom>
        </p:spPr>
      </p:pic>
    </p:spTree>
  </p:cSld>
  <p:clrMapOvr>
    <a:masterClrMapping/>
  </p:clrMapOvr>
  <p:transition advTm="18344"/>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r>
              <a:rPr lang="en-IE" b="1" dirty="0" smtClean="0"/>
              <a:t>   </a:t>
            </a: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Paddy Redmond</a:t>
            </a: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a:t>
            </a:r>
            <a:r>
              <a:rPr lang="en-IE" sz="2000" dirty="0" smtClean="0">
                <a:latin typeface="Arial" pitchFamily="34" charset="0"/>
                <a:cs typeface="Arial" pitchFamily="34" charset="0"/>
              </a:rPr>
              <a:t>Paddy was a former member of the Naval Service. He joined the Naval Association in 1998 and remained a member until his death in March 2009</a:t>
            </a:r>
          </a:p>
          <a:p>
            <a:endParaRPr lang="en-IE" dirty="0"/>
          </a:p>
        </p:txBody>
      </p:sp>
      <p:pic>
        <p:nvPicPr>
          <p:cNvPr id="4" name="Picture 3" descr="predmond.jpg"/>
          <p:cNvPicPr>
            <a:picLocks noChangeAspect="1"/>
          </p:cNvPicPr>
          <p:nvPr/>
        </p:nvPicPr>
        <p:blipFill>
          <a:blip r:embed="rId2" cstate="print"/>
          <a:stretch>
            <a:fillRect/>
          </a:stretch>
        </p:blipFill>
        <p:spPr>
          <a:xfrm>
            <a:off x="2915816" y="260648"/>
            <a:ext cx="2340937" cy="2952328"/>
          </a:xfrm>
          <a:prstGeom prst="rect">
            <a:avLst/>
          </a:prstGeom>
        </p:spPr>
      </p:pic>
    </p:spTree>
  </p:cSld>
  <p:clrMapOvr>
    <a:masterClrMapping/>
  </p:clrMapOvr>
  <p:transition advTm="1740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endParaRPr lang="en-IE" sz="1800" b="1" dirty="0" smtClean="0">
              <a:latin typeface="Arial" pitchFamily="34" charset="0"/>
              <a:cs typeface="Arial" pitchFamily="34" charset="0"/>
            </a:endParaRPr>
          </a:p>
          <a:p>
            <a:pPr>
              <a:buNone/>
            </a:pPr>
            <a:endParaRPr lang="en-IE" sz="1800" b="1" dirty="0" smtClean="0">
              <a:latin typeface="Arial" pitchFamily="34" charset="0"/>
              <a:cs typeface="Arial" pitchFamily="34" charset="0"/>
            </a:endParaRPr>
          </a:p>
          <a:p>
            <a:pPr>
              <a:buNone/>
            </a:pPr>
            <a:endParaRPr lang="en-IE" sz="1800" b="1" dirty="0" smtClean="0">
              <a:latin typeface="Arial" pitchFamily="34" charset="0"/>
              <a:cs typeface="Arial" pitchFamily="34" charset="0"/>
            </a:endParaRPr>
          </a:p>
          <a:p>
            <a:pPr>
              <a:buNone/>
            </a:pPr>
            <a:endParaRPr lang="en-IE" sz="1800" b="1" dirty="0" smtClean="0">
              <a:latin typeface="Arial" pitchFamily="34" charset="0"/>
              <a:cs typeface="Arial" pitchFamily="34" charset="0"/>
            </a:endParaRPr>
          </a:p>
          <a:p>
            <a:pPr>
              <a:buNone/>
            </a:pPr>
            <a:r>
              <a:rPr lang="en-IE" sz="1800" b="1" dirty="0" smtClean="0">
                <a:latin typeface="Arial" pitchFamily="34" charset="0"/>
                <a:cs typeface="Arial" pitchFamily="34" charset="0"/>
              </a:rPr>
              <a:t>                                               </a:t>
            </a:r>
          </a:p>
          <a:p>
            <a:pPr>
              <a:buNone/>
            </a:pPr>
            <a:endParaRPr lang="en-IE" sz="1800" b="1" dirty="0" smtClean="0">
              <a:latin typeface="Arial" pitchFamily="34" charset="0"/>
              <a:cs typeface="Arial" pitchFamily="34" charset="0"/>
            </a:endParaRPr>
          </a:p>
          <a:p>
            <a:pPr>
              <a:buNone/>
            </a:pPr>
            <a:r>
              <a:rPr lang="en-IE" sz="1800" b="1" dirty="0" smtClean="0">
                <a:latin typeface="Arial" pitchFamily="34" charset="0"/>
                <a:cs typeface="Arial" pitchFamily="34" charset="0"/>
              </a:rPr>
              <a:t>                                           Michael Buckley</a:t>
            </a:r>
          </a:p>
          <a:p>
            <a:endParaRPr lang="en-IE" sz="1800" b="1" dirty="0" smtClean="0">
              <a:latin typeface="Arial" pitchFamily="34" charset="0"/>
              <a:cs typeface="Arial" pitchFamily="34" charset="0"/>
            </a:endParaRPr>
          </a:p>
          <a:p>
            <a:pPr>
              <a:buNone/>
            </a:pPr>
            <a:r>
              <a:rPr lang="en-IE" sz="1800" dirty="0" smtClean="0">
                <a:latin typeface="Arial" pitchFamily="34" charset="0"/>
                <a:cs typeface="Arial" pitchFamily="34" charset="0"/>
              </a:rPr>
              <a:t>      Michael served in the communications branch of the Naval Service in the 60' 70's. Michael joined the Naval Association when the Association was revamped in 1992 and served as Treasurer. Michael was very active and participated in many trips abroad including the Boston St. Patrick's Day Parade and trips to the WW1 battle sites.</a:t>
            </a:r>
          </a:p>
          <a:p>
            <a:endParaRPr lang="en-IE" dirty="0"/>
          </a:p>
        </p:txBody>
      </p:sp>
      <p:pic>
        <p:nvPicPr>
          <p:cNvPr id="4" name="Picture 3" descr="michaelbuckley2.jpg"/>
          <p:cNvPicPr>
            <a:picLocks noChangeAspect="1"/>
          </p:cNvPicPr>
          <p:nvPr/>
        </p:nvPicPr>
        <p:blipFill>
          <a:blip r:embed="rId2" cstate="print"/>
          <a:stretch>
            <a:fillRect/>
          </a:stretch>
        </p:blipFill>
        <p:spPr>
          <a:xfrm>
            <a:off x="2555776" y="260648"/>
            <a:ext cx="3471772" cy="3024336"/>
          </a:xfrm>
          <a:prstGeom prst="rect">
            <a:avLst/>
          </a:prstGeom>
        </p:spPr>
      </p:pic>
    </p:spTree>
  </p:cSld>
  <p:clrMapOvr>
    <a:masterClrMapping/>
  </p:clrMapOvr>
  <p:transition advTm="2061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r>
              <a:rPr lang="en-IE" b="1" dirty="0" smtClean="0"/>
              <a:t>    </a:t>
            </a:r>
          </a:p>
          <a:p>
            <a:pPr>
              <a:buNone/>
            </a:pPr>
            <a:endParaRPr lang="en-IE" sz="1800" b="1" dirty="0" smtClean="0"/>
          </a:p>
          <a:p>
            <a:pPr>
              <a:buNone/>
            </a:pPr>
            <a:endParaRPr lang="en-IE" sz="1800" b="1" dirty="0" smtClean="0"/>
          </a:p>
          <a:p>
            <a:pPr>
              <a:buNone/>
            </a:pPr>
            <a:endParaRPr lang="en-IE" sz="1800" b="1" dirty="0" smtClean="0"/>
          </a:p>
          <a:p>
            <a:pPr>
              <a:buNone/>
            </a:pPr>
            <a:endParaRPr lang="en-IE" sz="1800" b="1" dirty="0" smtClean="0"/>
          </a:p>
          <a:p>
            <a:pPr>
              <a:buNone/>
            </a:pPr>
            <a:r>
              <a:rPr lang="en-IE" sz="1800" b="1" dirty="0" smtClean="0"/>
              <a:t>                                                      Jimmy </a:t>
            </a:r>
            <a:r>
              <a:rPr lang="en-IE" sz="1800" b="1" dirty="0" err="1" smtClean="0"/>
              <a:t>Lamberd</a:t>
            </a:r>
            <a:endParaRPr lang="en-IE" sz="1800" b="1" dirty="0" smtClean="0"/>
          </a:p>
          <a:p>
            <a:pPr>
              <a:buNone/>
            </a:pPr>
            <a:endParaRPr lang="en-IE" sz="1800" b="1" dirty="0" smtClean="0"/>
          </a:p>
          <a:p>
            <a:pPr>
              <a:buNone/>
            </a:pPr>
            <a:r>
              <a:rPr lang="en-IE" sz="1800" b="1" dirty="0" smtClean="0"/>
              <a:t>        </a:t>
            </a:r>
            <a:r>
              <a:rPr lang="en-IE" sz="1800" dirty="0" smtClean="0"/>
              <a:t>Jimmy served in the Naval Service in 50's. </a:t>
            </a:r>
          </a:p>
          <a:p>
            <a:pPr>
              <a:buNone/>
            </a:pPr>
            <a:r>
              <a:rPr lang="en-IE" sz="1800" dirty="0" smtClean="0"/>
              <a:t>        Jimmy joined the Naval Association in 1992 and travelled to the USA on both our   </a:t>
            </a:r>
          </a:p>
          <a:p>
            <a:pPr>
              <a:buNone/>
            </a:pPr>
            <a:r>
              <a:rPr lang="en-IE" sz="1800" dirty="0" smtClean="0"/>
              <a:t>         trips to the States</a:t>
            </a:r>
          </a:p>
          <a:p>
            <a:endParaRPr lang="en-IE" dirty="0"/>
          </a:p>
        </p:txBody>
      </p:sp>
      <p:pic>
        <p:nvPicPr>
          <p:cNvPr id="4" name="Picture 3" descr="lamberd.jpg"/>
          <p:cNvPicPr>
            <a:picLocks noChangeAspect="1"/>
          </p:cNvPicPr>
          <p:nvPr/>
        </p:nvPicPr>
        <p:blipFill>
          <a:blip r:embed="rId2" cstate="print"/>
          <a:stretch>
            <a:fillRect/>
          </a:stretch>
        </p:blipFill>
        <p:spPr>
          <a:xfrm>
            <a:off x="2987824" y="260648"/>
            <a:ext cx="2520280" cy="2986532"/>
          </a:xfrm>
          <a:prstGeom prst="rect">
            <a:avLst/>
          </a:prstGeom>
        </p:spPr>
      </p:pic>
    </p:spTree>
  </p:cSld>
  <p:clrMapOvr>
    <a:masterClrMapping/>
  </p:clrMapOvr>
  <p:transition advTm="920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853136"/>
          </a:xfrm>
        </p:spPr>
        <p:txBody>
          <a:bodyPr>
            <a:normAutofit/>
          </a:bodyPr>
          <a:lstStyle/>
          <a:p>
            <a:endParaRPr lang="en-IE" sz="1800" b="1" dirty="0" smtClean="0">
              <a:latin typeface="Arial" pitchFamily="34" charset="0"/>
              <a:cs typeface="Arial" pitchFamily="34" charset="0"/>
            </a:endParaRPr>
          </a:p>
          <a:p>
            <a:endParaRPr lang="en-IE" sz="1800" b="1" dirty="0" smtClean="0">
              <a:latin typeface="Arial" pitchFamily="34" charset="0"/>
              <a:cs typeface="Arial" pitchFamily="34" charset="0"/>
            </a:endParaRPr>
          </a:p>
          <a:p>
            <a:endParaRPr lang="en-IE" sz="1800" b="1" dirty="0" smtClean="0">
              <a:latin typeface="Arial" pitchFamily="34" charset="0"/>
              <a:cs typeface="Arial" pitchFamily="34" charset="0"/>
            </a:endParaRPr>
          </a:p>
          <a:p>
            <a:endParaRPr lang="en-IE" sz="1800" b="1" dirty="0" smtClean="0">
              <a:latin typeface="Arial" pitchFamily="34" charset="0"/>
              <a:cs typeface="Arial" pitchFamily="34" charset="0"/>
            </a:endParaRPr>
          </a:p>
          <a:p>
            <a:endParaRPr lang="en-IE" sz="1800" b="1" dirty="0" smtClean="0">
              <a:latin typeface="Arial" pitchFamily="34" charset="0"/>
              <a:cs typeface="Arial" pitchFamily="34" charset="0"/>
            </a:endParaRPr>
          </a:p>
          <a:p>
            <a:r>
              <a:rPr lang="en-IE" sz="1800" b="1" dirty="0" smtClean="0">
                <a:latin typeface="Arial" pitchFamily="34" charset="0"/>
                <a:cs typeface="Arial" pitchFamily="34" charset="0"/>
              </a:rPr>
              <a:t>                                             </a:t>
            </a:r>
            <a:r>
              <a:rPr lang="en-IE" sz="1800" b="1" dirty="0" err="1" smtClean="0">
                <a:latin typeface="Arial" pitchFamily="34" charset="0"/>
                <a:cs typeface="Arial" pitchFamily="34" charset="0"/>
              </a:rPr>
              <a:t>Peadar</a:t>
            </a:r>
            <a:r>
              <a:rPr lang="en-IE" sz="1800" b="1" dirty="0" smtClean="0">
                <a:latin typeface="Arial" pitchFamily="34" charset="0"/>
                <a:cs typeface="Arial" pitchFamily="34" charset="0"/>
              </a:rPr>
              <a:t> Somers</a:t>
            </a:r>
          </a:p>
          <a:p>
            <a:endParaRPr lang="en-IE" sz="1800" b="1" dirty="0" smtClean="0">
              <a:latin typeface="Arial" pitchFamily="34" charset="0"/>
              <a:cs typeface="Arial" pitchFamily="34" charset="0"/>
            </a:endParaRPr>
          </a:p>
          <a:p>
            <a:r>
              <a:rPr lang="en-IE" sz="1800" dirty="0" err="1" smtClean="0">
                <a:latin typeface="Arial" pitchFamily="34" charset="0"/>
                <a:cs typeface="Arial" pitchFamily="34" charset="0"/>
              </a:rPr>
              <a:t>Peadar</a:t>
            </a:r>
            <a:r>
              <a:rPr lang="en-IE" sz="1800" dirty="0" smtClean="0">
                <a:latin typeface="Arial" pitchFamily="34" charset="0"/>
                <a:cs typeface="Arial" pitchFamily="34" charset="0"/>
              </a:rPr>
              <a:t> served in the Marine Service and the Naval Service in 40's and 50's. </a:t>
            </a:r>
            <a:r>
              <a:rPr lang="en-IE" sz="1800" dirty="0" err="1" smtClean="0">
                <a:latin typeface="Arial" pitchFamily="34" charset="0"/>
                <a:cs typeface="Arial" pitchFamily="34" charset="0"/>
              </a:rPr>
              <a:t>Peadar</a:t>
            </a:r>
            <a:r>
              <a:rPr lang="en-IE" sz="1800" dirty="0" smtClean="0">
                <a:latin typeface="Arial" pitchFamily="34" charset="0"/>
                <a:cs typeface="Arial" pitchFamily="34" charset="0"/>
              </a:rPr>
              <a:t> joined the Naval Association in 1992, and participated in all our trips up to his last trip in March 1998 when he and wife Angela travelled with us to San Diego. However, </a:t>
            </a:r>
            <a:r>
              <a:rPr lang="en-IE" sz="1800" dirty="0" err="1" smtClean="0">
                <a:latin typeface="Arial" pitchFamily="34" charset="0"/>
                <a:cs typeface="Arial" pitchFamily="34" charset="0"/>
              </a:rPr>
              <a:t>Peadar</a:t>
            </a:r>
            <a:r>
              <a:rPr lang="en-IE" sz="1800" dirty="0" smtClean="0">
                <a:latin typeface="Arial" pitchFamily="34" charset="0"/>
                <a:cs typeface="Arial" pitchFamily="34" charset="0"/>
              </a:rPr>
              <a:t> was not well in San Diego and spent most of the week in bed in the Hotel. </a:t>
            </a:r>
            <a:r>
              <a:rPr lang="en-IE" sz="1800" dirty="0" err="1" smtClean="0">
                <a:latin typeface="Arial" pitchFamily="34" charset="0"/>
                <a:cs typeface="Arial" pitchFamily="34" charset="0"/>
              </a:rPr>
              <a:t>Peadar</a:t>
            </a:r>
            <a:r>
              <a:rPr lang="en-IE" sz="1800" dirty="0" smtClean="0">
                <a:latin typeface="Arial" pitchFamily="34" charset="0"/>
                <a:cs typeface="Arial" pitchFamily="34" charset="0"/>
              </a:rPr>
              <a:t> was ill for the next few months and passed away in August 1998 </a:t>
            </a:r>
            <a:r>
              <a:rPr lang="en-IE" sz="1800" dirty="0" err="1" smtClean="0">
                <a:latin typeface="Arial" pitchFamily="34" charset="0"/>
                <a:cs typeface="Arial" pitchFamily="34" charset="0"/>
              </a:rPr>
              <a:t>Peadar</a:t>
            </a:r>
            <a:r>
              <a:rPr lang="en-IE" sz="1800" dirty="0" smtClean="0">
                <a:latin typeface="Arial" pitchFamily="34" charset="0"/>
                <a:cs typeface="Arial" pitchFamily="34" charset="0"/>
              </a:rPr>
              <a:t> always had a love for the Sea and after his service in the Naval Service joined Irish Shipping. It was his wish that his ashes be scattered at Sea...</a:t>
            </a:r>
          </a:p>
          <a:p>
            <a:endParaRPr lang="en-IE" dirty="0"/>
          </a:p>
        </p:txBody>
      </p:sp>
      <p:pic>
        <p:nvPicPr>
          <p:cNvPr id="4" name="Picture 3" descr="peadar.jpg"/>
          <p:cNvPicPr>
            <a:picLocks noChangeAspect="1"/>
          </p:cNvPicPr>
          <p:nvPr/>
        </p:nvPicPr>
        <p:blipFill>
          <a:blip r:embed="rId2" cstate="print"/>
          <a:stretch>
            <a:fillRect/>
          </a:stretch>
        </p:blipFill>
        <p:spPr>
          <a:xfrm>
            <a:off x="3203848" y="260648"/>
            <a:ext cx="2232248" cy="2991212"/>
          </a:xfrm>
          <a:prstGeom prst="rect">
            <a:avLst/>
          </a:prstGeom>
        </p:spPr>
      </p:pic>
    </p:spTree>
  </p:cSld>
  <p:clrMapOvr>
    <a:masterClrMapping/>
  </p:clrMapOvr>
  <p:transition advTm="3217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714512"/>
          </a:xfrm>
        </p:spPr>
        <p:txBody>
          <a:bodyPr>
            <a:normAutofit fontScale="90000"/>
          </a:bodyPr>
          <a:lstStyle/>
          <a:p>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2000" dirty="0" smtClean="0"/>
              <a:t>Brian served in the Naval Service in 50's and 60's </a:t>
            </a:r>
            <a:r>
              <a:rPr lang="en-GB" sz="2000" dirty="0" err="1" smtClean="0"/>
              <a:t>amd</a:t>
            </a:r>
            <a:r>
              <a:rPr lang="en-GB" sz="2000" dirty="0" smtClean="0"/>
              <a:t> joined the Naval Association in 1992. Brian travelled to the USA with his wife Marie on both our trips to the United States and many trips away including trips down the Shannon and Ship Cruises</a:t>
            </a:r>
            <a:br>
              <a:rPr lang="en-GB" sz="2000" dirty="0" smtClean="0"/>
            </a:br>
            <a:r>
              <a:rPr lang="en-GB" sz="2000" dirty="0" smtClean="0"/>
              <a:t>Unfortunately Brian had a fall down the Stairs at Home in mid 2019 suffering a serious Head Injury and following a long stay in Hospital passed away in February 2020 </a:t>
            </a:r>
            <a:br>
              <a:rPr lang="en-GB" sz="2000" dirty="0" smtClean="0"/>
            </a:br>
            <a:r>
              <a:rPr lang="en-GB" sz="2000" dirty="0" smtClean="0"/>
              <a:t>Brian was cremated and when time allows following the Corona Virus his ashes will be buried with his two young sons in </a:t>
            </a:r>
            <a:r>
              <a:rPr lang="en-GB" sz="2000" dirty="0" err="1" smtClean="0"/>
              <a:t>Cobh</a:t>
            </a:r>
            <a:r>
              <a:rPr lang="en-GB" sz="2000" dirty="0" smtClean="0"/>
              <a:t> Cemetery </a:t>
            </a:r>
            <a:br>
              <a:rPr lang="en-GB" sz="2000" dirty="0" smtClean="0"/>
            </a:br>
            <a:endParaRPr lang="en-GB" sz="2000" dirty="0"/>
          </a:p>
        </p:txBody>
      </p:sp>
      <p:sp>
        <p:nvSpPr>
          <p:cNvPr id="3" name="Content Placeholder 2"/>
          <p:cNvSpPr>
            <a:spLocks noGrp="1"/>
          </p:cNvSpPr>
          <p:nvPr>
            <p:ph idx="1"/>
          </p:nvPr>
        </p:nvSpPr>
        <p:spPr>
          <a:xfrm>
            <a:off x="500034" y="2714620"/>
            <a:ext cx="8229600" cy="3429025"/>
          </a:xfrm>
        </p:spPr>
        <p:txBody>
          <a:bodyPr/>
          <a:lstStyle/>
          <a:p>
            <a:pPr>
              <a:buNone/>
            </a:pPr>
            <a:r>
              <a:rPr lang="en-GB" dirty="0" smtClean="0"/>
              <a:t>                            Brian Keogh</a:t>
            </a:r>
          </a:p>
          <a:p>
            <a:pPr lvl="2"/>
            <a:endParaRPr lang="en-GB" dirty="0" smtClean="0"/>
          </a:p>
          <a:p>
            <a:pPr lvl="4"/>
            <a:endParaRPr lang="en-GB" dirty="0" smtClean="0"/>
          </a:p>
          <a:p>
            <a:endParaRPr lang="en-GB" i="1" dirty="0"/>
          </a:p>
        </p:txBody>
      </p:sp>
      <p:pic>
        <p:nvPicPr>
          <p:cNvPr id="2050" name="Picture 2" descr="C:\Users\Admin\Desktop\keogh1.jpg"/>
          <p:cNvPicPr>
            <a:picLocks noChangeAspect="1" noChangeArrowheads="1"/>
          </p:cNvPicPr>
          <p:nvPr/>
        </p:nvPicPr>
        <p:blipFill>
          <a:blip r:embed="rId2"/>
          <a:srcRect/>
          <a:stretch>
            <a:fillRect/>
          </a:stretch>
        </p:blipFill>
        <p:spPr bwMode="auto">
          <a:xfrm>
            <a:off x="3071802" y="285728"/>
            <a:ext cx="2000264" cy="241698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r>
              <a:rPr lang="en-IE" sz="2000" b="1" dirty="0" smtClean="0">
                <a:latin typeface="Arial" pitchFamily="34" charset="0"/>
                <a:cs typeface="Arial" pitchFamily="34" charset="0"/>
              </a:rPr>
              <a:t>        </a:t>
            </a: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1800" b="1" dirty="0" smtClean="0">
              <a:latin typeface="Arial" pitchFamily="34" charset="0"/>
              <a:cs typeface="Arial" pitchFamily="34" charset="0"/>
            </a:endParaRPr>
          </a:p>
          <a:p>
            <a:pPr>
              <a:buNone/>
            </a:pPr>
            <a:r>
              <a:rPr lang="en-IE" sz="1800" b="1" dirty="0" smtClean="0">
                <a:latin typeface="Arial" pitchFamily="34" charset="0"/>
                <a:cs typeface="Arial" pitchFamily="34" charset="0"/>
              </a:rPr>
              <a:t>                                             P/O Frank Wynne</a:t>
            </a:r>
          </a:p>
          <a:p>
            <a:endParaRPr lang="en-IE" sz="1800" b="1" dirty="0" smtClean="0">
              <a:latin typeface="Arial" pitchFamily="34" charset="0"/>
              <a:cs typeface="Arial" pitchFamily="34" charset="0"/>
            </a:endParaRPr>
          </a:p>
          <a:p>
            <a:pPr>
              <a:buNone/>
            </a:pPr>
            <a:r>
              <a:rPr lang="en-IE" sz="1800" b="1" dirty="0" smtClean="0">
                <a:latin typeface="Arial" pitchFamily="34" charset="0"/>
                <a:cs typeface="Arial" pitchFamily="34" charset="0"/>
              </a:rPr>
              <a:t>     </a:t>
            </a:r>
            <a:r>
              <a:rPr lang="en-IE" sz="1800" dirty="0" smtClean="0">
                <a:latin typeface="Arial" pitchFamily="34" charset="0"/>
                <a:cs typeface="Arial" pitchFamily="34" charset="0"/>
              </a:rPr>
              <a:t>Joined An </a:t>
            </a:r>
            <a:r>
              <a:rPr lang="en-IE" sz="1800" dirty="0" err="1" smtClean="0">
                <a:latin typeface="Arial" pitchFamily="34" charset="0"/>
                <a:cs typeface="Arial" pitchFamily="34" charset="0"/>
              </a:rPr>
              <a:t>Slua</a:t>
            </a:r>
            <a:r>
              <a:rPr lang="en-IE" sz="1800" dirty="0" smtClean="0">
                <a:latin typeface="Arial" pitchFamily="34" charset="0"/>
                <a:cs typeface="Arial" pitchFamily="34" charset="0"/>
              </a:rPr>
              <a:t> </a:t>
            </a:r>
            <a:r>
              <a:rPr lang="en-IE" sz="1800" dirty="0" err="1" smtClean="0">
                <a:latin typeface="Arial" pitchFamily="34" charset="0"/>
                <a:cs typeface="Arial" pitchFamily="34" charset="0"/>
              </a:rPr>
              <a:t>Muiri</a:t>
            </a:r>
            <a:r>
              <a:rPr lang="en-IE" sz="1800" dirty="0" smtClean="0">
                <a:latin typeface="Arial" pitchFamily="34" charset="0"/>
                <a:cs typeface="Arial" pitchFamily="34" charset="0"/>
              </a:rPr>
              <a:t> (Naval Reserve) in 1954 rising through the ranks to Petty Officer. Frank joined the Naval Association in 1992 and although not certain of </a:t>
            </a:r>
            <a:r>
              <a:rPr lang="en-IE" sz="1800" dirty="0" err="1" smtClean="0">
                <a:latin typeface="Arial" pitchFamily="34" charset="0"/>
                <a:cs typeface="Arial" pitchFamily="34" charset="0"/>
              </a:rPr>
              <a:t>actuall</a:t>
            </a:r>
            <a:r>
              <a:rPr lang="en-IE" sz="1800" dirty="0" smtClean="0">
                <a:latin typeface="Arial" pitchFamily="34" charset="0"/>
                <a:cs typeface="Arial" pitchFamily="34" charset="0"/>
              </a:rPr>
              <a:t> date he passed away we believe it was 2009</a:t>
            </a:r>
          </a:p>
          <a:p>
            <a:endParaRPr lang="en-IE" dirty="0"/>
          </a:p>
        </p:txBody>
      </p:sp>
      <p:pic>
        <p:nvPicPr>
          <p:cNvPr id="4" name="Picture 3" descr="fwynne.jpg"/>
          <p:cNvPicPr>
            <a:picLocks noChangeAspect="1"/>
          </p:cNvPicPr>
          <p:nvPr/>
        </p:nvPicPr>
        <p:blipFill>
          <a:blip r:embed="rId2" cstate="print"/>
          <a:stretch>
            <a:fillRect/>
          </a:stretch>
        </p:blipFill>
        <p:spPr>
          <a:xfrm>
            <a:off x="2843808" y="260648"/>
            <a:ext cx="2607448" cy="3096344"/>
          </a:xfrm>
          <a:prstGeom prst="rect">
            <a:avLst/>
          </a:prstGeom>
        </p:spPr>
      </p:pic>
    </p:spTree>
  </p:cSld>
  <p:clrMapOvr>
    <a:masterClrMapping/>
  </p:clrMapOvr>
  <p:transition advTm="14359"/>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5069160"/>
          </a:xfrm>
        </p:spPr>
        <p:txBody>
          <a:bodyPr>
            <a:normAutofit/>
          </a:bodyPr>
          <a:lstStyle/>
          <a:p>
            <a:pPr>
              <a:buNone/>
            </a:pPr>
            <a:r>
              <a:rPr lang="en-IE" sz="2400" b="1" dirty="0" smtClean="0"/>
              <a:t>                             </a:t>
            </a:r>
          </a:p>
          <a:p>
            <a:pPr>
              <a:buNone/>
            </a:pPr>
            <a:endParaRPr lang="en-IE" sz="2400" b="1" dirty="0" smtClean="0"/>
          </a:p>
          <a:p>
            <a:pPr>
              <a:buNone/>
            </a:pPr>
            <a:endParaRPr lang="en-IE" sz="2400" b="1" dirty="0" smtClean="0"/>
          </a:p>
          <a:p>
            <a:pPr>
              <a:buNone/>
            </a:pPr>
            <a:r>
              <a:rPr lang="en-IE" sz="2400" b="1" dirty="0" smtClean="0"/>
              <a:t>                                             Liam Clarke</a:t>
            </a:r>
          </a:p>
          <a:p>
            <a:pPr>
              <a:buNone/>
            </a:pPr>
            <a:r>
              <a:rPr lang="en-IE" b="1" dirty="0" smtClean="0"/>
              <a:t>    </a:t>
            </a:r>
            <a:r>
              <a:rPr lang="en-IE" sz="2000" dirty="0" smtClean="0">
                <a:latin typeface="Arial" pitchFamily="34" charset="0"/>
                <a:cs typeface="Arial" pitchFamily="34" charset="0"/>
              </a:rPr>
              <a:t>Joined the Naval Service in 1962 and for a number of years was on the Cadre Staff attached to </a:t>
            </a:r>
            <a:r>
              <a:rPr lang="en-IE" sz="2000" dirty="0" err="1" smtClean="0">
                <a:latin typeface="Arial" pitchFamily="34" charset="0"/>
                <a:cs typeface="Arial" pitchFamily="34" charset="0"/>
              </a:rPr>
              <a:t>Cathal</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Brugha</a:t>
            </a:r>
            <a:r>
              <a:rPr lang="en-IE" sz="2000" dirty="0" smtClean="0">
                <a:latin typeface="Arial" pitchFamily="34" charset="0"/>
                <a:cs typeface="Arial" pitchFamily="34" charset="0"/>
              </a:rPr>
              <a:t> Barracks Dublin until his death while still in service on the 29th November 2000. Liam was a member of the Naval Association and one high light of his membership was his first </a:t>
            </a:r>
            <a:r>
              <a:rPr lang="en-IE" sz="2000" dirty="0" err="1" smtClean="0">
                <a:latin typeface="Arial" pitchFamily="34" charset="0"/>
                <a:cs typeface="Arial" pitchFamily="34" charset="0"/>
              </a:rPr>
              <a:t>sking</a:t>
            </a:r>
            <a:r>
              <a:rPr lang="en-IE" sz="2000" dirty="0" smtClean="0">
                <a:latin typeface="Arial" pitchFamily="34" charset="0"/>
                <a:cs typeface="Arial" pitchFamily="34" charset="0"/>
              </a:rPr>
              <a:t> trip with the Naval Association in 1999</a:t>
            </a:r>
          </a:p>
          <a:p>
            <a:pPr>
              <a:buNone/>
            </a:pPr>
            <a:r>
              <a:rPr lang="en-IE" sz="2000" dirty="0" smtClean="0">
                <a:latin typeface="Arial" pitchFamily="34" charset="0"/>
                <a:cs typeface="Arial" pitchFamily="34" charset="0"/>
              </a:rPr>
              <a:t>     He is sadly missed by all his colleagues in the Naval Service and the Naval Association.</a:t>
            </a:r>
          </a:p>
          <a:p>
            <a:endParaRPr lang="en-IE" dirty="0"/>
          </a:p>
        </p:txBody>
      </p:sp>
      <p:pic>
        <p:nvPicPr>
          <p:cNvPr id="4" name="Picture 3" descr="liamclarke.jpg"/>
          <p:cNvPicPr>
            <a:picLocks noChangeAspect="1"/>
          </p:cNvPicPr>
          <p:nvPr/>
        </p:nvPicPr>
        <p:blipFill>
          <a:blip r:embed="rId2" cstate="print"/>
          <a:stretch>
            <a:fillRect/>
          </a:stretch>
        </p:blipFill>
        <p:spPr>
          <a:xfrm>
            <a:off x="2843808" y="260648"/>
            <a:ext cx="2592288" cy="2685146"/>
          </a:xfrm>
          <a:prstGeom prst="rect">
            <a:avLst/>
          </a:prstGeom>
        </p:spPr>
      </p:pic>
    </p:spTree>
  </p:cSld>
  <p:clrMapOvr>
    <a:masterClrMapping/>
  </p:clrMapOvr>
  <p:transition advTm="2393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a:buNone/>
            </a:pPr>
            <a:r>
              <a:rPr lang="en-IE" b="1" dirty="0" smtClean="0"/>
              <a:t>    </a:t>
            </a: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SCPO Seamus Dalton </a:t>
            </a: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r>
              <a:rPr lang="en-IE" sz="2000" dirty="0" smtClean="0">
                <a:latin typeface="Arial" pitchFamily="34" charset="0"/>
                <a:cs typeface="Arial" pitchFamily="34" charset="0"/>
              </a:rPr>
              <a:t>Seamus was a member of No 3 Company An </a:t>
            </a:r>
            <a:r>
              <a:rPr lang="en-IE" sz="2000" dirty="0" err="1" smtClean="0">
                <a:latin typeface="Arial" pitchFamily="34" charset="0"/>
                <a:cs typeface="Arial" pitchFamily="34" charset="0"/>
              </a:rPr>
              <a:t>Slua</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Muiri</a:t>
            </a:r>
            <a:r>
              <a:rPr lang="en-IE" sz="2000" dirty="0" smtClean="0">
                <a:latin typeface="Arial" pitchFamily="34" charset="0"/>
                <a:cs typeface="Arial" pitchFamily="34" charset="0"/>
              </a:rPr>
              <a:t> in Waterford and was Senior Chief Petty Officer. Seamus joined the Irish Naval Association but took ill and passed away in his first year in the INA.</a:t>
            </a:r>
            <a:endParaRPr lang="en-IE" sz="2000" dirty="0">
              <a:latin typeface="Arial" pitchFamily="34" charset="0"/>
              <a:cs typeface="Arial" pitchFamily="34" charset="0"/>
            </a:endParaRPr>
          </a:p>
        </p:txBody>
      </p:sp>
      <p:pic>
        <p:nvPicPr>
          <p:cNvPr id="4" name="Picture 3" descr="seamidalton.jpg"/>
          <p:cNvPicPr>
            <a:picLocks noChangeAspect="1"/>
          </p:cNvPicPr>
          <p:nvPr/>
        </p:nvPicPr>
        <p:blipFill>
          <a:blip r:embed="rId2" cstate="print"/>
          <a:stretch>
            <a:fillRect/>
          </a:stretch>
        </p:blipFill>
        <p:spPr>
          <a:xfrm>
            <a:off x="2843808" y="260648"/>
            <a:ext cx="2872444" cy="3312368"/>
          </a:xfrm>
          <a:prstGeom prst="rect">
            <a:avLst/>
          </a:prstGeom>
        </p:spPr>
      </p:pic>
    </p:spTree>
  </p:cSld>
  <p:clrMapOvr>
    <a:masterClrMapping/>
  </p:clrMapOvr>
  <p:transition advTm="13265"/>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4925144"/>
          </a:xfrm>
        </p:spPr>
        <p:txBody>
          <a:bodyPr/>
          <a:lstStyle/>
          <a:p>
            <a:pPr>
              <a:buNone/>
            </a:pPr>
            <a:r>
              <a:rPr lang="en-IE" sz="2000" b="1" dirty="0" smtClean="0">
                <a:latin typeface="Arial" pitchFamily="34" charset="0"/>
                <a:cs typeface="Arial" pitchFamily="34" charset="0"/>
              </a:rPr>
              <a:t>                                    </a:t>
            </a: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Paddy </a:t>
            </a:r>
            <a:r>
              <a:rPr lang="en-IE" sz="2000" b="1" dirty="0" err="1" smtClean="0">
                <a:latin typeface="Arial" pitchFamily="34" charset="0"/>
                <a:cs typeface="Arial" pitchFamily="34" charset="0"/>
              </a:rPr>
              <a:t>Dunphy</a:t>
            </a:r>
            <a:r>
              <a:rPr lang="en-IE" sz="2000" b="1" dirty="0" smtClean="0">
                <a:latin typeface="Arial" pitchFamily="34" charset="0"/>
                <a:cs typeface="Arial" pitchFamily="34" charset="0"/>
              </a:rPr>
              <a:t> </a:t>
            </a:r>
          </a:p>
          <a:p>
            <a:endParaRPr lang="en-IE" sz="2000" b="1" dirty="0" smtClean="0">
              <a:latin typeface="Arial" pitchFamily="34" charset="0"/>
              <a:cs typeface="Arial" pitchFamily="34" charset="0"/>
            </a:endParaRPr>
          </a:p>
          <a:p>
            <a:pPr>
              <a:buNone/>
            </a:pPr>
            <a:r>
              <a:rPr lang="en-IE" sz="2000" dirty="0" smtClean="0">
                <a:latin typeface="Arial" pitchFamily="34" charset="0"/>
                <a:cs typeface="Arial" pitchFamily="34" charset="0"/>
              </a:rPr>
              <a:t>     Paddy served as a Petty Officer in the Naval Reserve No 3 Company </a:t>
            </a:r>
            <a:r>
              <a:rPr lang="en-IE" sz="2000" dirty="0" err="1" smtClean="0">
                <a:latin typeface="Arial" pitchFamily="34" charset="0"/>
                <a:cs typeface="Arial" pitchFamily="34" charset="0"/>
              </a:rPr>
              <a:t>waterford</a:t>
            </a:r>
            <a:r>
              <a:rPr lang="en-IE" sz="2000" dirty="0" smtClean="0">
                <a:latin typeface="Arial" pitchFamily="34" charset="0"/>
                <a:cs typeface="Arial" pitchFamily="34" charset="0"/>
              </a:rPr>
              <a:t> An </a:t>
            </a:r>
            <a:r>
              <a:rPr lang="en-IE" sz="2000" dirty="0" err="1" smtClean="0">
                <a:latin typeface="Arial" pitchFamily="34" charset="0"/>
                <a:cs typeface="Arial" pitchFamily="34" charset="0"/>
              </a:rPr>
              <a:t>Slua</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Muiri</a:t>
            </a:r>
            <a:r>
              <a:rPr lang="en-IE" sz="2000" dirty="0" smtClean="0">
                <a:latin typeface="Arial" pitchFamily="34" charset="0"/>
                <a:cs typeface="Arial" pitchFamily="34" charset="0"/>
              </a:rPr>
              <a:t>. When the Irish Naval Association was established in 1994 Paddy was one of the first to join. </a:t>
            </a:r>
          </a:p>
          <a:p>
            <a:endParaRPr lang="en-IE" dirty="0"/>
          </a:p>
        </p:txBody>
      </p:sp>
      <p:pic>
        <p:nvPicPr>
          <p:cNvPr id="4" name="Picture 3" descr="paddydunphy.jpg"/>
          <p:cNvPicPr>
            <a:picLocks noChangeAspect="1"/>
          </p:cNvPicPr>
          <p:nvPr/>
        </p:nvPicPr>
        <p:blipFill>
          <a:blip r:embed="rId2" cstate="print"/>
          <a:stretch>
            <a:fillRect/>
          </a:stretch>
        </p:blipFill>
        <p:spPr>
          <a:xfrm>
            <a:off x="2987824" y="404664"/>
            <a:ext cx="2520280" cy="2859141"/>
          </a:xfrm>
          <a:prstGeom prst="rect">
            <a:avLst/>
          </a:prstGeom>
        </p:spPr>
      </p:pic>
    </p:spTree>
  </p:cSld>
  <p:clrMapOvr>
    <a:masterClrMapping/>
  </p:clrMapOvr>
  <p:transition advTm="11407"/>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IE" sz="2000" b="1" dirty="0" smtClean="0">
                <a:latin typeface="Arial" pitchFamily="34" charset="0"/>
                <a:cs typeface="Arial" pitchFamily="34" charset="0"/>
              </a:rPr>
              <a:t>     </a:t>
            </a:r>
          </a:p>
          <a:p>
            <a:pPr>
              <a:buNone/>
            </a:pPr>
            <a:endParaRPr lang="en-IE" sz="2000" b="1" dirty="0" smtClean="0">
              <a:latin typeface="Arial" pitchFamily="34" charset="0"/>
              <a:cs typeface="Arial" pitchFamily="34" charset="0"/>
            </a:endParaRPr>
          </a:p>
          <a:p>
            <a:pPr>
              <a:buNone/>
            </a:pP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a:t>
            </a:r>
          </a:p>
          <a:p>
            <a:pPr>
              <a:buNone/>
            </a:pPr>
            <a:r>
              <a:rPr lang="en-IE" sz="2000" b="1" dirty="0" smtClean="0">
                <a:latin typeface="Arial" pitchFamily="34" charset="0"/>
                <a:cs typeface="Arial" pitchFamily="34" charset="0"/>
              </a:rPr>
              <a:t>                                       Fred </a:t>
            </a:r>
            <a:r>
              <a:rPr lang="en-IE" sz="2000" b="1" dirty="0" err="1" smtClean="0">
                <a:latin typeface="Arial" pitchFamily="34" charset="0"/>
                <a:cs typeface="Arial" pitchFamily="34" charset="0"/>
              </a:rPr>
              <a:t>Penkert</a:t>
            </a:r>
            <a:endParaRPr lang="en-IE" sz="2000" b="1" dirty="0" smtClean="0">
              <a:latin typeface="Arial" pitchFamily="34" charset="0"/>
              <a:cs typeface="Arial" pitchFamily="34" charset="0"/>
            </a:endParaRPr>
          </a:p>
          <a:p>
            <a:pPr>
              <a:buNone/>
            </a:pPr>
            <a:r>
              <a:rPr lang="en-IE" sz="2000" b="1" dirty="0" smtClean="0">
                <a:latin typeface="Arial" pitchFamily="34" charset="0"/>
                <a:cs typeface="Arial" pitchFamily="34" charset="0"/>
              </a:rPr>
              <a:t>     </a:t>
            </a:r>
            <a:r>
              <a:rPr lang="en-IE" sz="1800" b="1" dirty="0" smtClean="0">
                <a:latin typeface="Arial" pitchFamily="34" charset="0"/>
                <a:cs typeface="Arial" pitchFamily="34" charset="0"/>
              </a:rPr>
              <a:t> </a:t>
            </a:r>
            <a:r>
              <a:rPr lang="en-IE" sz="1800" dirty="0" smtClean="0">
                <a:latin typeface="Arial" pitchFamily="34" charset="0"/>
                <a:cs typeface="Arial" pitchFamily="34" charset="0"/>
              </a:rPr>
              <a:t>Fred was a member of the Waterford Branch of An </a:t>
            </a:r>
            <a:r>
              <a:rPr lang="en-IE" sz="1800" dirty="0" err="1" smtClean="0">
                <a:latin typeface="Arial" pitchFamily="34" charset="0"/>
                <a:cs typeface="Arial" pitchFamily="34" charset="0"/>
              </a:rPr>
              <a:t>Slua</a:t>
            </a:r>
            <a:r>
              <a:rPr lang="en-IE" sz="1800" dirty="0" smtClean="0">
                <a:latin typeface="Arial" pitchFamily="34" charset="0"/>
                <a:cs typeface="Arial" pitchFamily="34" charset="0"/>
              </a:rPr>
              <a:t> </a:t>
            </a:r>
            <a:r>
              <a:rPr lang="en-IE" sz="1800" dirty="0" err="1" smtClean="0">
                <a:latin typeface="Arial" pitchFamily="34" charset="0"/>
                <a:cs typeface="Arial" pitchFamily="34" charset="0"/>
              </a:rPr>
              <a:t>Muiri</a:t>
            </a:r>
            <a:r>
              <a:rPr lang="en-IE" sz="1800" dirty="0" smtClean="0">
                <a:latin typeface="Arial" pitchFamily="34" charset="0"/>
                <a:cs typeface="Arial" pitchFamily="34" charset="0"/>
              </a:rPr>
              <a:t>. Fred was an excellent shot and a member of the winning team during the Annual Shoot in </a:t>
            </a:r>
            <a:r>
              <a:rPr lang="en-IE" sz="1800" dirty="0" err="1" smtClean="0">
                <a:latin typeface="Arial" pitchFamily="34" charset="0"/>
                <a:cs typeface="Arial" pitchFamily="34" charset="0"/>
              </a:rPr>
              <a:t>Clonmel</a:t>
            </a:r>
            <a:r>
              <a:rPr lang="en-IE" sz="1800" dirty="0" smtClean="0">
                <a:latin typeface="Arial" pitchFamily="34" charset="0"/>
                <a:cs typeface="Arial" pitchFamily="34" charset="0"/>
              </a:rPr>
              <a:t>. </a:t>
            </a:r>
          </a:p>
          <a:p>
            <a:pPr>
              <a:buNone/>
            </a:pPr>
            <a:r>
              <a:rPr lang="en-IE" sz="1800" dirty="0" smtClean="0">
                <a:latin typeface="Arial" pitchFamily="34" charset="0"/>
                <a:cs typeface="Arial" pitchFamily="34" charset="0"/>
              </a:rPr>
              <a:t>     Due to work commitments Fred left An </a:t>
            </a:r>
            <a:r>
              <a:rPr lang="en-IE" sz="1800" dirty="0" err="1" smtClean="0">
                <a:latin typeface="Arial" pitchFamily="34" charset="0"/>
                <a:cs typeface="Arial" pitchFamily="34" charset="0"/>
              </a:rPr>
              <a:t>Slua</a:t>
            </a:r>
            <a:r>
              <a:rPr lang="en-IE" sz="1800" dirty="0" smtClean="0">
                <a:latin typeface="Arial" pitchFamily="34" charset="0"/>
                <a:cs typeface="Arial" pitchFamily="34" charset="0"/>
              </a:rPr>
              <a:t> </a:t>
            </a:r>
            <a:r>
              <a:rPr lang="en-IE" sz="1800" dirty="0" err="1" smtClean="0">
                <a:latin typeface="Arial" pitchFamily="34" charset="0"/>
                <a:cs typeface="Arial" pitchFamily="34" charset="0"/>
              </a:rPr>
              <a:t>Muiri</a:t>
            </a:r>
            <a:r>
              <a:rPr lang="en-IE" sz="1800" dirty="0" smtClean="0">
                <a:latin typeface="Arial" pitchFamily="34" charset="0"/>
                <a:cs typeface="Arial" pitchFamily="34" charset="0"/>
              </a:rPr>
              <a:t> after a period of service. </a:t>
            </a:r>
          </a:p>
          <a:p>
            <a:pPr>
              <a:buNone/>
            </a:pPr>
            <a:r>
              <a:rPr lang="en-IE" sz="1800" dirty="0" smtClean="0">
                <a:latin typeface="Arial" pitchFamily="34" charset="0"/>
                <a:cs typeface="Arial" pitchFamily="34" charset="0"/>
              </a:rPr>
              <a:t>     When the Irish Naval Association was established in Waterford in 1994 Fred was one of the first to join and was the Branch's first secretary. After about two years while working late in his job Fred suffered a massive Heart Attack and did not recover. </a:t>
            </a:r>
            <a:br>
              <a:rPr lang="en-IE" sz="1800" dirty="0" smtClean="0">
                <a:latin typeface="Arial" pitchFamily="34" charset="0"/>
                <a:cs typeface="Arial" pitchFamily="34" charset="0"/>
              </a:rPr>
            </a:br>
            <a:r>
              <a:rPr lang="en-IE" sz="1800" dirty="0" smtClean="0">
                <a:latin typeface="Arial" pitchFamily="34" charset="0"/>
                <a:cs typeface="Arial" pitchFamily="34" charset="0"/>
              </a:rPr>
              <a:t>All </a:t>
            </a:r>
            <a:r>
              <a:rPr lang="en-IE" sz="1800" dirty="0" err="1" smtClean="0">
                <a:latin typeface="Arial" pitchFamily="34" charset="0"/>
                <a:cs typeface="Arial" pitchFamily="34" charset="0"/>
              </a:rPr>
              <a:t>Freds</a:t>
            </a:r>
            <a:r>
              <a:rPr lang="en-IE" sz="1800" dirty="0" smtClean="0">
                <a:latin typeface="Arial" pitchFamily="34" charset="0"/>
                <a:cs typeface="Arial" pitchFamily="34" charset="0"/>
              </a:rPr>
              <a:t> colleagues admit Fred was great company to be with, and is sadly missed by all his colleagues </a:t>
            </a:r>
          </a:p>
          <a:p>
            <a:endParaRPr lang="en-IE" dirty="0"/>
          </a:p>
        </p:txBody>
      </p:sp>
      <p:pic>
        <p:nvPicPr>
          <p:cNvPr id="4" name="Picture 3" descr="penkert2.jpg"/>
          <p:cNvPicPr>
            <a:picLocks noChangeAspect="1"/>
          </p:cNvPicPr>
          <p:nvPr/>
        </p:nvPicPr>
        <p:blipFill>
          <a:blip r:embed="rId2" cstate="print"/>
          <a:stretch>
            <a:fillRect/>
          </a:stretch>
        </p:blipFill>
        <p:spPr>
          <a:xfrm>
            <a:off x="2843808" y="332656"/>
            <a:ext cx="2658161" cy="3024336"/>
          </a:xfrm>
          <a:prstGeom prst="rect">
            <a:avLst/>
          </a:prstGeom>
        </p:spPr>
      </p:pic>
    </p:spTree>
  </p:cSld>
  <p:clrMapOvr>
    <a:masterClrMapping/>
  </p:clrMapOvr>
  <p:transition advTm="42797"/>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endParaRPr lang="en-GB" sz="2000" dirty="0" smtClean="0"/>
          </a:p>
          <a:p>
            <a:endParaRPr lang="en-GB" sz="2000" dirty="0" smtClean="0"/>
          </a:p>
          <a:p>
            <a:endParaRPr lang="en-GB" sz="2000" dirty="0" smtClean="0"/>
          </a:p>
          <a:p>
            <a:pPr algn="ctr">
              <a:buNone/>
            </a:pPr>
            <a:r>
              <a:rPr lang="en-GB" sz="2000" b="1" dirty="0" smtClean="0"/>
              <a:t>  Michael &amp; Sean </a:t>
            </a:r>
            <a:r>
              <a:rPr lang="en-GB" sz="2000" b="1" dirty="0" err="1" smtClean="0"/>
              <a:t>O’Flynn</a:t>
            </a:r>
            <a:endParaRPr lang="en-GB" sz="2000" b="1" dirty="0" smtClean="0"/>
          </a:p>
          <a:p>
            <a:endParaRPr lang="en-GB" sz="2000" dirty="0" smtClean="0"/>
          </a:p>
          <a:p>
            <a:r>
              <a:rPr lang="en-GB" sz="2000" dirty="0" smtClean="0"/>
              <a:t>Brothers Michael and Sean  </a:t>
            </a:r>
            <a:r>
              <a:rPr lang="en-GB" sz="2000" dirty="0" err="1" smtClean="0"/>
              <a:t>O’Flynn</a:t>
            </a:r>
            <a:r>
              <a:rPr lang="en-GB" sz="2000" dirty="0" smtClean="0"/>
              <a:t> both were members of the Limerick Branch of An </a:t>
            </a:r>
            <a:r>
              <a:rPr lang="en-GB" sz="2000" dirty="0" err="1" smtClean="0"/>
              <a:t>Slua</a:t>
            </a:r>
            <a:r>
              <a:rPr lang="en-GB" sz="2000" dirty="0" smtClean="0"/>
              <a:t> </a:t>
            </a:r>
            <a:r>
              <a:rPr lang="en-GB" sz="2000" dirty="0" err="1" smtClean="0"/>
              <a:t>Muiri</a:t>
            </a:r>
            <a:r>
              <a:rPr lang="en-GB" sz="2000" dirty="0" smtClean="0"/>
              <a:t>  (Naval Service Reserve) in the 1960’s. </a:t>
            </a:r>
          </a:p>
          <a:p>
            <a:r>
              <a:rPr lang="en-GB" sz="2000" dirty="0" smtClean="0"/>
              <a:t>Sean joined An </a:t>
            </a:r>
            <a:r>
              <a:rPr lang="en-GB" sz="2000" dirty="0" err="1" smtClean="0"/>
              <a:t>Slua</a:t>
            </a:r>
            <a:r>
              <a:rPr lang="en-GB" sz="2000" dirty="0" smtClean="0"/>
              <a:t> </a:t>
            </a:r>
            <a:r>
              <a:rPr lang="en-GB" sz="2000" dirty="0" err="1" smtClean="0"/>
              <a:t>Muiri</a:t>
            </a:r>
            <a:r>
              <a:rPr lang="en-GB" sz="2000" dirty="0" smtClean="0"/>
              <a:t> from 1964 to 1969  and subsequently went to work in the UK and died on 30</a:t>
            </a:r>
            <a:r>
              <a:rPr lang="en-GB" sz="2000" baseline="30000" dirty="0" smtClean="0"/>
              <a:t>th</a:t>
            </a:r>
            <a:r>
              <a:rPr lang="en-GB" sz="2000" dirty="0" smtClean="0"/>
              <a:t> June 2012.</a:t>
            </a:r>
          </a:p>
          <a:p>
            <a:r>
              <a:rPr lang="en-GB" sz="2000" dirty="0" smtClean="0"/>
              <a:t>Michael having served in An </a:t>
            </a:r>
            <a:r>
              <a:rPr lang="en-GB" sz="2000" dirty="0" err="1" smtClean="0"/>
              <a:t>Slua</a:t>
            </a:r>
            <a:r>
              <a:rPr lang="en-GB" sz="2000" dirty="0" smtClean="0"/>
              <a:t> </a:t>
            </a:r>
            <a:r>
              <a:rPr lang="en-GB" sz="2000" dirty="0" err="1" smtClean="0"/>
              <a:t>Muiri</a:t>
            </a:r>
            <a:r>
              <a:rPr lang="en-GB" sz="2000" dirty="0" smtClean="0"/>
              <a:t> joined the Irish Naval Association </a:t>
            </a:r>
          </a:p>
          <a:p>
            <a:r>
              <a:rPr lang="en-GB" sz="2000" dirty="0" smtClean="0"/>
              <a:t>In 1996 but following a short illness passed away  on the 4</a:t>
            </a:r>
            <a:r>
              <a:rPr lang="en-GB" sz="2000" baseline="30000" dirty="0" smtClean="0"/>
              <a:t>th</a:t>
            </a:r>
            <a:r>
              <a:rPr lang="en-GB" sz="2000" dirty="0" smtClean="0"/>
              <a:t> April 2000</a:t>
            </a:r>
          </a:p>
          <a:p>
            <a:endParaRPr lang="en-GB" sz="2000" dirty="0" smtClean="0"/>
          </a:p>
          <a:p>
            <a:r>
              <a:rPr lang="en-GB" sz="2000" dirty="0" smtClean="0"/>
              <a:t>                          (End of Slide Show Click Page to end)</a:t>
            </a:r>
            <a:endParaRPr lang="en-GB" sz="2000" dirty="0"/>
          </a:p>
        </p:txBody>
      </p:sp>
      <p:pic>
        <p:nvPicPr>
          <p:cNvPr id="4" name="Picture 3" descr="flynns.JPG"/>
          <p:cNvPicPr>
            <a:picLocks noChangeAspect="1"/>
          </p:cNvPicPr>
          <p:nvPr/>
        </p:nvPicPr>
        <p:blipFill>
          <a:blip r:embed="rId2"/>
          <a:stretch>
            <a:fillRect/>
          </a:stretch>
        </p:blipFill>
        <p:spPr>
          <a:xfrm>
            <a:off x="2643174" y="146438"/>
            <a:ext cx="3635310" cy="24839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3714753"/>
            <a:ext cx="8229600" cy="2810592"/>
          </a:xfrm>
        </p:spPr>
        <p:txBody>
          <a:bodyPr>
            <a:normAutofit/>
          </a:bodyPr>
          <a:lstStyle/>
          <a:p>
            <a:pPr>
              <a:buNone/>
            </a:pPr>
            <a:r>
              <a:rPr lang="en-IE" sz="2000" b="1"/>
              <a:t> </a:t>
            </a:r>
            <a:r>
              <a:rPr lang="en-IE" sz="2000" b="1" smtClean="0"/>
              <a:t>   </a:t>
            </a:r>
            <a:r>
              <a:rPr lang="en-IE" sz="2000" smtClean="0"/>
              <a:t>Ollie </a:t>
            </a:r>
            <a:r>
              <a:rPr lang="en-IE" sz="2000" dirty="0" smtClean="0"/>
              <a:t>served for some years in the Naval Service after which he joined the Naval Reserve (An </a:t>
            </a:r>
            <a:r>
              <a:rPr lang="en-IE" sz="2000" dirty="0" err="1" smtClean="0"/>
              <a:t>Slua</a:t>
            </a:r>
            <a:r>
              <a:rPr lang="en-IE" sz="2000" dirty="0" smtClean="0"/>
              <a:t> </a:t>
            </a:r>
            <a:r>
              <a:rPr lang="en-IE" sz="2000" dirty="0" err="1" smtClean="0"/>
              <a:t>Muiri</a:t>
            </a:r>
            <a:r>
              <a:rPr lang="en-IE" sz="2000" dirty="0" smtClean="0"/>
              <a:t>) until Ollie had to retire on reaching the retirement age for a Chief Petty Officer 60 Years.  When the Irish Naval Association was revamped in 1992 Ollie was one of the first to join.</a:t>
            </a:r>
          </a:p>
          <a:p>
            <a:endParaRPr lang="en-IE" dirty="0"/>
          </a:p>
        </p:txBody>
      </p:sp>
      <p:pic>
        <p:nvPicPr>
          <p:cNvPr id="5" name="Picture 4" descr="olliegowran4.jpg"/>
          <p:cNvPicPr>
            <a:picLocks noChangeAspect="1"/>
          </p:cNvPicPr>
          <p:nvPr/>
        </p:nvPicPr>
        <p:blipFill>
          <a:blip r:embed="rId2" cstate="print"/>
          <a:stretch>
            <a:fillRect/>
          </a:stretch>
        </p:blipFill>
        <p:spPr>
          <a:xfrm>
            <a:off x="3131840" y="332656"/>
            <a:ext cx="2538827" cy="2808312"/>
          </a:xfrm>
          <a:prstGeom prst="rect">
            <a:avLst/>
          </a:prstGeom>
        </p:spPr>
      </p:pic>
      <p:sp>
        <p:nvSpPr>
          <p:cNvPr id="6" name="Rectangle 5"/>
          <p:cNvSpPr/>
          <p:nvPr/>
        </p:nvSpPr>
        <p:spPr>
          <a:xfrm>
            <a:off x="3628825" y="3244334"/>
            <a:ext cx="1886350" cy="369332"/>
          </a:xfrm>
          <a:prstGeom prst="rect">
            <a:avLst/>
          </a:prstGeom>
        </p:spPr>
        <p:txBody>
          <a:bodyPr wrap="none">
            <a:spAutoFit/>
          </a:bodyPr>
          <a:lstStyle/>
          <a:p>
            <a:r>
              <a:rPr lang="en-IE" b="1" dirty="0" smtClean="0"/>
              <a:t>CPO Ollie </a:t>
            </a:r>
            <a:r>
              <a:rPr lang="en-IE" b="1" dirty="0" err="1" smtClean="0"/>
              <a:t>Gowran</a:t>
            </a:r>
            <a:endParaRPr lang="en-IE" dirty="0"/>
          </a:p>
        </p:txBody>
      </p:sp>
    </p:spTree>
  </p:cSld>
  <p:clrMapOvr>
    <a:masterClrMapping/>
  </p:clrMapOvr>
  <p:transition advTm="1923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46450"/>
          </a:xfrm>
        </p:spPr>
        <p:txBody>
          <a:bodyPr/>
          <a:lstStyle/>
          <a:p>
            <a:endParaRPr lang="en-IE" dirty="0"/>
          </a:p>
        </p:txBody>
      </p:sp>
      <p:sp>
        <p:nvSpPr>
          <p:cNvPr id="3" name="Content Placeholder 2"/>
          <p:cNvSpPr>
            <a:spLocks noGrp="1"/>
          </p:cNvSpPr>
          <p:nvPr>
            <p:ph idx="1"/>
          </p:nvPr>
        </p:nvSpPr>
        <p:spPr>
          <a:xfrm>
            <a:off x="323528" y="3571876"/>
            <a:ext cx="8568952" cy="2286016"/>
          </a:xfrm>
        </p:spPr>
        <p:txBody>
          <a:bodyPr>
            <a:normAutofit fontScale="62500" lnSpcReduction="20000"/>
          </a:bodyPr>
          <a:lstStyle/>
          <a:p>
            <a:pPr>
              <a:buNone/>
            </a:pPr>
            <a:r>
              <a:rPr lang="en-IE" sz="2400" dirty="0" smtClean="0"/>
              <a:t> </a:t>
            </a:r>
          </a:p>
          <a:p>
            <a:pPr>
              <a:buNone/>
            </a:pPr>
            <a:r>
              <a:rPr lang="en-IE" b="1" dirty="0" smtClean="0"/>
              <a:t>                                                       </a:t>
            </a:r>
            <a:r>
              <a:rPr lang="en-IE" b="1" dirty="0" err="1" smtClean="0"/>
              <a:t>Lt.Cdr.Jim</a:t>
            </a:r>
            <a:r>
              <a:rPr lang="en-IE" b="1" dirty="0" smtClean="0"/>
              <a:t> </a:t>
            </a:r>
            <a:r>
              <a:rPr lang="en-IE" b="1" dirty="0" err="1" smtClean="0"/>
              <a:t>Fardey</a:t>
            </a:r>
            <a:endParaRPr lang="en-IE" b="1" dirty="0" smtClean="0"/>
          </a:p>
          <a:p>
            <a:pPr>
              <a:buNone/>
            </a:pPr>
            <a:r>
              <a:rPr lang="en-IE" b="1" dirty="0"/>
              <a:t> </a:t>
            </a:r>
            <a:r>
              <a:rPr lang="en-IE" b="1" dirty="0" smtClean="0"/>
              <a:t>    </a:t>
            </a:r>
            <a:r>
              <a:rPr lang="en-IE" dirty="0" smtClean="0"/>
              <a:t>Jim </a:t>
            </a:r>
            <a:r>
              <a:rPr lang="en-IE" dirty="0" err="1" smtClean="0"/>
              <a:t>Fardey</a:t>
            </a:r>
            <a:r>
              <a:rPr lang="en-IE" dirty="0" smtClean="0"/>
              <a:t> joined the Naval Reserve (An </a:t>
            </a:r>
            <a:r>
              <a:rPr lang="en-IE" dirty="0" err="1" smtClean="0"/>
              <a:t>Slua</a:t>
            </a:r>
            <a:r>
              <a:rPr lang="en-IE" dirty="0" smtClean="0"/>
              <a:t> </a:t>
            </a:r>
            <a:r>
              <a:rPr lang="en-IE" dirty="0" err="1" smtClean="0"/>
              <a:t>Muiri</a:t>
            </a:r>
            <a:r>
              <a:rPr lang="en-IE" dirty="0" smtClean="0"/>
              <a:t>) and rose through the ranks and was commissioned a Naval Reserve Officer in Waterford. Jim was eventually appointed the Commanding Officer and remained so until retiring on reaching the retirement age for a </a:t>
            </a:r>
            <a:r>
              <a:rPr lang="en-IE" dirty="0" err="1" smtClean="0"/>
              <a:t>Lieutenent</a:t>
            </a:r>
            <a:r>
              <a:rPr lang="en-IE" dirty="0" smtClean="0"/>
              <a:t> Commander. Jim then joined the Waterford Branch of the Irish Naval Association and remained in the INA until his death in 2017</a:t>
            </a:r>
          </a:p>
          <a:p>
            <a:endParaRPr lang="en-IE" dirty="0"/>
          </a:p>
        </p:txBody>
      </p:sp>
      <p:pic>
        <p:nvPicPr>
          <p:cNvPr id="4" name="Picture 3" descr="jimfardey.jpg"/>
          <p:cNvPicPr>
            <a:picLocks noChangeAspect="1"/>
          </p:cNvPicPr>
          <p:nvPr/>
        </p:nvPicPr>
        <p:blipFill>
          <a:blip r:embed="rId2" cstate="print"/>
          <a:stretch>
            <a:fillRect/>
          </a:stretch>
        </p:blipFill>
        <p:spPr>
          <a:xfrm>
            <a:off x="3143240" y="357166"/>
            <a:ext cx="2659166" cy="3195769"/>
          </a:xfrm>
          <a:prstGeom prst="rect">
            <a:avLst/>
          </a:prstGeom>
        </p:spPr>
      </p:pic>
    </p:spTree>
  </p:cSld>
  <p:clrMapOvr>
    <a:masterClrMapping/>
  </p:clrMapOvr>
  <p:transition advTm="2443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251520" y="2060848"/>
            <a:ext cx="8640960" cy="4065315"/>
          </a:xfrm>
        </p:spPr>
        <p:txBody>
          <a:bodyPr>
            <a:normAutofit/>
          </a:bodyPr>
          <a:lstStyle/>
          <a:p>
            <a:pPr>
              <a:buNone/>
            </a:pPr>
            <a:r>
              <a:rPr lang="en-IE" b="1" dirty="0" smtClean="0"/>
              <a:t>           </a:t>
            </a:r>
          </a:p>
          <a:p>
            <a:pPr>
              <a:buNone/>
            </a:pPr>
            <a:endParaRPr lang="en-IE" sz="2400" b="1" dirty="0"/>
          </a:p>
          <a:p>
            <a:pPr>
              <a:buNone/>
            </a:pPr>
            <a:endParaRPr lang="en-IE" sz="2400" b="1" dirty="0" smtClean="0"/>
          </a:p>
          <a:p>
            <a:pPr>
              <a:buNone/>
            </a:pPr>
            <a:r>
              <a:rPr lang="en-IE" sz="2400" b="1" dirty="0" smtClean="0"/>
              <a:t>                                        SCPO Noel O'Neill </a:t>
            </a:r>
            <a:endParaRPr lang="en-IE" sz="2400" dirty="0" smtClean="0"/>
          </a:p>
          <a:p>
            <a:pPr algn="just">
              <a:buNone/>
            </a:pPr>
            <a:r>
              <a:rPr lang="en-IE" sz="2400" dirty="0" smtClean="0"/>
              <a:t> Noel was a Senior Chief Petty Officer in the Limerick Branch of the Naval Reserve (An </a:t>
            </a:r>
            <a:r>
              <a:rPr lang="en-IE" sz="2400" dirty="0" err="1" smtClean="0"/>
              <a:t>Slua</a:t>
            </a:r>
            <a:r>
              <a:rPr lang="en-IE" sz="2400" dirty="0" smtClean="0"/>
              <a:t> </a:t>
            </a:r>
            <a:r>
              <a:rPr lang="en-IE" sz="2400" dirty="0" err="1" smtClean="0"/>
              <a:t>Muiri</a:t>
            </a:r>
            <a:r>
              <a:rPr lang="en-IE" sz="2400" dirty="0" smtClean="0"/>
              <a:t>) and remained until retiring on age grounds. Like many others Noel joined the Limerick Branch of the Irish Naval Association and remained a member until his death</a:t>
            </a:r>
            <a:r>
              <a:rPr lang="en-IE" dirty="0" smtClean="0"/>
              <a:t>. </a:t>
            </a:r>
            <a:endParaRPr lang="en-IE" dirty="0"/>
          </a:p>
        </p:txBody>
      </p:sp>
      <p:pic>
        <p:nvPicPr>
          <p:cNvPr id="5" name="Picture 4" descr="noeloneill4.jpg"/>
          <p:cNvPicPr>
            <a:picLocks noChangeAspect="1"/>
          </p:cNvPicPr>
          <p:nvPr/>
        </p:nvPicPr>
        <p:blipFill>
          <a:blip r:embed="rId2" cstate="print"/>
          <a:stretch>
            <a:fillRect/>
          </a:stretch>
        </p:blipFill>
        <p:spPr>
          <a:xfrm>
            <a:off x="2915816" y="188640"/>
            <a:ext cx="2520280" cy="3265626"/>
          </a:xfrm>
          <a:prstGeom prst="rect">
            <a:avLst/>
          </a:prstGeom>
        </p:spPr>
      </p:pic>
    </p:spTree>
  </p:cSld>
  <p:clrMapOvr>
    <a:masterClrMapping/>
  </p:clrMapOvr>
  <p:transition advTm="1943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323528" y="3500438"/>
            <a:ext cx="8363272" cy="2769741"/>
          </a:xfrm>
        </p:spPr>
        <p:txBody>
          <a:bodyPr>
            <a:normAutofit fontScale="62500" lnSpcReduction="20000"/>
          </a:bodyPr>
          <a:lstStyle/>
          <a:p>
            <a:pPr>
              <a:buNone/>
            </a:pPr>
            <a:r>
              <a:rPr lang="en-IE" b="1" dirty="0" smtClean="0"/>
              <a:t>                                             </a:t>
            </a:r>
            <a:r>
              <a:rPr lang="en-IE" sz="4400" b="1" dirty="0" err="1" smtClean="0"/>
              <a:t>Raephael</a:t>
            </a:r>
            <a:r>
              <a:rPr lang="en-IE" sz="4400" b="1" dirty="0" smtClean="0"/>
              <a:t> Clarke </a:t>
            </a:r>
            <a:endParaRPr lang="en-IE" sz="4400" dirty="0" smtClean="0"/>
          </a:p>
          <a:p>
            <a:pPr>
              <a:buNone/>
            </a:pPr>
            <a:r>
              <a:rPr lang="en-IE" dirty="0" smtClean="0"/>
              <a:t>   </a:t>
            </a:r>
            <a:r>
              <a:rPr lang="en-IE" sz="4200" dirty="0" smtClean="0"/>
              <a:t>   </a:t>
            </a:r>
            <a:r>
              <a:rPr lang="en-IE" sz="5100" dirty="0" err="1" smtClean="0"/>
              <a:t>Raephael</a:t>
            </a:r>
            <a:r>
              <a:rPr lang="en-IE" sz="5100" dirty="0" smtClean="0"/>
              <a:t> was a member of the Naval Reserve (An </a:t>
            </a:r>
            <a:r>
              <a:rPr lang="en-IE" sz="5100" dirty="0" err="1" smtClean="0"/>
              <a:t>Slua</a:t>
            </a:r>
            <a:r>
              <a:rPr lang="en-IE" sz="5100" dirty="0" smtClean="0"/>
              <a:t> </a:t>
            </a:r>
            <a:r>
              <a:rPr lang="en-IE" sz="5100" dirty="0" err="1" smtClean="0"/>
              <a:t>Muiri</a:t>
            </a:r>
            <a:r>
              <a:rPr lang="en-IE" sz="5100" dirty="0" smtClean="0"/>
              <a:t>) for a number of Years. and was a member of the Dublin Branch of the Irish Naval Association until his untimely death</a:t>
            </a:r>
            <a:endParaRPr lang="en-IE" sz="5100" dirty="0"/>
          </a:p>
        </p:txBody>
      </p:sp>
      <p:pic>
        <p:nvPicPr>
          <p:cNvPr id="4" name="Picture 3" descr="raphaelclarke4.jpg"/>
          <p:cNvPicPr>
            <a:picLocks noChangeAspect="1"/>
          </p:cNvPicPr>
          <p:nvPr/>
        </p:nvPicPr>
        <p:blipFill>
          <a:blip r:embed="rId2" cstate="print"/>
          <a:stretch>
            <a:fillRect/>
          </a:stretch>
        </p:blipFill>
        <p:spPr>
          <a:xfrm>
            <a:off x="2843808" y="188641"/>
            <a:ext cx="2191417" cy="3097484"/>
          </a:xfrm>
          <a:prstGeom prst="rect">
            <a:avLst/>
          </a:prstGeom>
        </p:spPr>
      </p:pic>
    </p:spTree>
  </p:cSld>
  <p:clrMapOvr>
    <a:masterClrMapping/>
  </p:clrMapOvr>
  <p:transition advTm="1190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lstStyle/>
          <a:p>
            <a:endParaRPr lang="en-IE" dirty="0"/>
          </a:p>
        </p:txBody>
      </p:sp>
      <p:sp>
        <p:nvSpPr>
          <p:cNvPr id="3" name="Content Placeholder 2"/>
          <p:cNvSpPr>
            <a:spLocks noGrp="1"/>
          </p:cNvSpPr>
          <p:nvPr>
            <p:ph idx="1"/>
          </p:nvPr>
        </p:nvSpPr>
        <p:spPr/>
        <p:txBody>
          <a:bodyPr>
            <a:normAutofit/>
          </a:bodyPr>
          <a:lstStyle/>
          <a:p>
            <a:pPr>
              <a:buNone/>
            </a:pPr>
            <a:r>
              <a:rPr lang="en-IE" b="1" dirty="0" smtClean="0"/>
              <a:t>                </a:t>
            </a:r>
          </a:p>
          <a:p>
            <a:pPr>
              <a:buNone/>
            </a:pPr>
            <a:r>
              <a:rPr lang="en-IE" b="1" dirty="0" smtClean="0"/>
              <a:t>                        </a:t>
            </a:r>
          </a:p>
          <a:p>
            <a:pPr>
              <a:buNone/>
            </a:pPr>
            <a:endParaRPr lang="en-IE" b="1" dirty="0" smtClean="0"/>
          </a:p>
          <a:p>
            <a:pPr>
              <a:buNone/>
            </a:pPr>
            <a:r>
              <a:rPr lang="en-IE" b="1" dirty="0" smtClean="0"/>
              <a:t>                           SCPO John Ruddy</a:t>
            </a:r>
            <a:endParaRPr lang="en-IE" dirty="0" smtClean="0"/>
          </a:p>
          <a:p>
            <a:pPr>
              <a:buNone/>
            </a:pPr>
            <a:r>
              <a:rPr lang="en-IE" dirty="0" smtClean="0"/>
              <a:t>    </a:t>
            </a:r>
            <a:r>
              <a:rPr lang="en-IE" sz="2600" dirty="0" smtClean="0"/>
              <a:t>Joined the Cork Branch of An </a:t>
            </a:r>
            <a:r>
              <a:rPr lang="en-IE" sz="2600" dirty="0" err="1" smtClean="0"/>
              <a:t>Slua</a:t>
            </a:r>
            <a:r>
              <a:rPr lang="en-IE" sz="2600" dirty="0" smtClean="0"/>
              <a:t> </a:t>
            </a:r>
            <a:r>
              <a:rPr lang="en-IE" sz="2600" dirty="0" err="1" smtClean="0"/>
              <a:t>Muiri</a:t>
            </a:r>
            <a:r>
              <a:rPr lang="en-IE" sz="2600" dirty="0" smtClean="0"/>
              <a:t> as a 17 year old and rising through the Ranks became the Senior Chief and remained so until retiring on age grounds. John then joined the Cork Branch of the Irish Naval Association and remained a member until his untimely death</a:t>
            </a:r>
            <a:endParaRPr lang="en-IE" sz="2600" dirty="0"/>
          </a:p>
        </p:txBody>
      </p:sp>
      <p:pic>
        <p:nvPicPr>
          <p:cNvPr id="4" name="Picture 3" descr="johnruddy2.jpg"/>
          <p:cNvPicPr>
            <a:picLocks noChangeAspect="1"/>
          </p:cNvPicPr>
          <p:nvPr/>
        </p:nvPicPr>
        <p:blipFill>
          <a:blip r:embed="rId2" cstate="print"/>
          <a:stretch>
            <a:fillRect/>
          </a:stretch>
        </p:blipFill>
        <p:spPr>
          <a:xfrm>
            <a:off x="3203847" y="260648"/>
            <a:ext cx="2439723" cy="2980193"/>
          </a:xfrm>
          <a:prstGeom prst="rect">
            <a:avLst/>
          </a:prstGeom>
        </p:spPr>
      </p:pic>
    </p:spTree>
  </p:cSld>
  <p:clrMapOvr>
    <a:masterClrMapping/>
  </p:clrMapOvr>
  <p:transition advTm="18578"/>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3520</Words>
  <Application>Microsoft Office PowerPoint</Application>
  <PresentationFormat>On-screen Show (4:3)</PresentationFormat>
  <Paragraphs>333</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Irish Naval Association</vt:lpstr>
      <vt:lpstr>Slide 2</vt:lpstr>
      <vt:lpstr>      CPO Paul Daly N.S.</vt:lpstr>
      <vt:lpstr>                                Brian served in the Naval Service in 50's and 60's amd joined the Naval Association in 1992. Brian travelled to the USA with his wife Marie on both our trips to the United States and many trips away including trips down the Shannon and Ship Cruises Unfortunately Brian had a fall down the Stairs at Home in mid 2019 suffering a serious Head Injury and following a long stay in Hospital passed away in February 2020  Brian was cremated and when time allows following the Corona Virus his ashes will be buried with his two young sons in Cobh Cemetery  </vt:lpstr>
      <vt:lpstr>Slide 5</vt:lpstr>
      <vt:lpstr>Slide 6</vt:lpstr>
      <vt:lpstr>Slide 7</vt:lpstr>
      <vt:lpstr>Slide 8</vt:lpstr>
      <vt:lpstr>Slide 9</vt:lpstr>
      <vt:lpstr>Slide 10</vt:lpstr>
      <vt:lpstr>Slide 11</vt:lpstr>
      <vt:lpstr>       Terry McGowan</vt:lpstr>
      <vt:lpstr>               Lt. Cdr. Robert Mulrooney</vt:lpstr>
      <vt:lpstr>              Pierce Power</vt:lpstr>
      <vt:lpstr>Slide 15</vt:lpstr>
      <vt:lpstr>Slide 16</vt:lpstr>
      <vt:lpstr>Slide 17</vt:lpstr>
      <vt:lpstr>Slide 18</vt:lpstr>
      <vt:lpstr>Slide 19</vt:lpstr>
      <vt:lpstr>Slide 20</vt:lpstr>
      <vt:lpstr>Slide 21</vt:lpstr>
      <vt:lpstr>Slide 22</vt:lpstr>
      <vt:lpstr>Slide 23</vt:lpstr>
      <vt:lpstr>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Seaman Michael Quinn DSM</dc:title>
  <dc:creator>User</dc:creator>
  <cp:lastModifiedBy>Admin</cp:lastModifiedBy>
  <cp:revision>141</cp:revision>
  <dcterms:created xsi:type="dcterms:W3CDTF">2019-03-25T17:31:35Z</dcterms:created>
  <dcterms:modified xsi:type="dcterms:W3CDTF">2020-10-19T17:46:29Z</dcterms:modified>
</cp:coreProperties>
</file>