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93" r:id="rId3"/>
    <p:sldId id="291" r:id="rId4"/>
    <p:sldId id="288" r:id="rId5"/>
    <p:sldId id="289" r:id="rId6"/>
    <p:sldId id="290" r:id="rId7"/>
    <p:sldId id="268" r:id="rId8"/>
    <p:sldId id="276" r:id="rId9"/>
    <p:sldId id="258" r:id="rId10"/>
    <p:sldId id="260" r:id="rId11"/>
    <p:sldId id="262" r:id="rId12"/>
    <p:sldId id="263" r:id="rId13"/>
    <p:sldId id="264" r:id="rId14"/>
    <p:sldId id="266" r:id="rId15"/>
    <p:sldId id="275" r:id="rId16"/>
    <p:sldId id="271" r:id="rId17"/>
    <p:sldId id="267" r:id="rId18"/>
    <p:sldId id="273" r:id="rId19"/>
    <p:sldId id="265" r:id="rId20"/>
    <p:sldId id="261" r:id="rId21"/>
    <p:sldId id="270" r:id="rId22"/>
    <p:sldId id="272" r:id="rId23"/>
    <p:sldId id="274" r:id="rId24"/>
    <p:sldId id="277" r:id="rId25"/>
    <p:sldId id="278" r:id="rId26"/>
    <p:sldId id="279" r:id="rId27"/>
    <p:sldId id="257" r:id="rId28"/>
    <p:sldId id="280" r:id="rId29"/>
    <p:sldId id="259" r:id="rId30"/>
    <p:sldId id="287" r:id="rId31"/>
    <p:sldId id="281" r:id="rId32"/>
    <p:sldId id="282" r:id="rId33"/>
    <p:sldId id="284" r:id="rId34"/>
    <p:sldId id="285" r:id="rId35"/>
    <p:sldId id="286"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44" autoAdjust="0"/>
    <p:restoredTop sz="77989" autoAdjust="0"/>
  </p:normalViewPr>
  <p:slideViewPr>
    <p:cSldViewPr>
      <p:cViewPr varScale="1">
        <p:scale>
          <a:sx n="56" d="100"/>
          <a:sy n="56" d="100"/>
        </p:scale>
        <p:origin x="-154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722314-183D-44A4-98DE-56F9F350F262}" type="datetimeFigureOut">
              <a:rPr lang="en-IE" smtClean="0"/>
              <a:pPr/>
              <a:t>15/02/2017</a:t>
            </a:fld>
            <a:endParaRPr lang="en-IE"/>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7C3B6D-498B-4063-AA61-9AA58D476EA3}" type="slidenum">
              <a:rPr lang="en-IE" smtClean="0"/>
              <a:pPr/>
              <a:t>‹#›</a:t>
            </a:fld>
            <a:endParaRPr lang="en-I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F37C3B6D-498B-4063-AA61-9AA58D476EA3}" type="slidenum">
              <a:rPr lang="en-IE" smtClean="0"/>
              <a:pPr/>
              <a:t>1</a:t>
            </a:fld>
            <a:endParaRPr lang="en-I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F37C3B6D-498B-4063-AA61-9AA58D476EA3}" type="slidenum">
              <a:rPr lang="en-IE" smtClean="0"/>
              <a:pPr/>
              <a:t>2</a:t>
            </a:fld>
            <a:endParaRPr lang="en-I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IE"/>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IE"/>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5" name="Footer Placeholder 4"/>
          <p:cNvSpPr>
            <a:spLocks noGrp="1"/>
          </p:cNvSpPr>
          <p:nvPr>
            <p:ph type="ftr" sz="quarter" idx="11"/>
          </p:nvPr>
        </p:nvSpPr>
        <p:spPr/>
        <p:txBody>
          <a:bodyPr/>
          <a:lstStyle/>
          <a:p>
            <a:endParaRPr lang="en-IE"/>
          </a:p>
        </p:txBody>
      </p:sp>
      <p:sp>
        <p:nvSpPr>
          <p:cNvPr id="6" name="Slide Number Placeholder 5"/>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IE"/>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8" name="Footer Placeholder 7"/>
          <p:cNvSpPr>
            <a:spLocks noGrp="1"/>
          </p:cNvSpPr>
          <p:nvPr>
            <p:ph type="ftr" sz="quarter" idx="11"/>
          </p:nvPr>
        </p:nvSpPr>
        <p:spPr/>
        <p:txBody>
          <a:bodyPr/>
          <a:lstStyle/>
          <a:p>
            <a:endParaRPr lang="en-IE"/>
          </a:p>
        </p:txBody>
      </p:sp>
      <p:sp>
        <p:nvSpPr>
          <p:cNvPr id="9" name="Slide Number Placeholder 8"/>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4" name="Footer Placeholder 3"/>
          <p:cNvSpPr>
            <a:spLocks noGrp="1"/>
          </p:cNvSpPr>
          <p:nvPr>
            <p:ph type="ftr" sz="quarter" idx="11"/>
          </p:nvPr>
        </p:nvSpPr>
        <p:spPr/>
        <p:txBody>
          <a:bodyPr/>
          <a:lstStyle/>
          <a:p>
            <a:endParaRPr lang="en-IE"/>
          </a:p>
        </p:txBody>
      </p:sp>
      <p:sp>
        <p:nvSpPr>
          <p:cNvPr id="5" name="Slide Number Placeholder 4"/>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3" name="Footer Placeholder 2"/>
          <p:cNvSpPr>
            <a:spLocks noGrp="1"/>
          </p:cNvSpPr>
          <p:nvPr>
            <p:ph type="ftr" sz="quarter" idx="11"/>
          </p:nvPr>
        </p:nvSpPr>
        <p:spPr/>
        <p:txBody>
          <a:bodyPr/>
          <a:lstStyle/>
          <a:p>
            <a:endParaRPr lang="en-IE"/>
          </a:p>
        </p:txBody>
      </p:sp>
      <p:sp>
        <p:nvSpPr>
          <p:cNvPr id="4" name="Slide Number Placeholder 3"/>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IE"/>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IE"/>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9819E2-96E8-4C2F-A71D-059FCBFC4AE7}" type="datetimeFigureOut">
              <a:rPr lang="en-IE" smtClean="0"/>
              <a:pPr/>
              <a:t>15/02/2017</a:t>
            </a:fld>
            <a:endParaRPr lang="en-IE"/>
          </a:p>
        </p:txBody>
      </p:sp>
      <p:sp>
        <p:nvSpPr>
          <p:cNvPr id="6" name="Footer Placeholder 5"/>
          <p:cNvSpPr>
            <a:spLocks noGrp="1"/>
          </p:cNvSpPr>
          <p:nvPr>
            <p:ph type="ftr" sz="quarter" idx="11"/>
          </p:nvPr>
        </p:nvSpPr>
        <p:spPr/>
        <p:txBody>
          <a:bodyPr/>
          <a:lstStyle/>
          <a:p>
            <a:endParaRPr lang="en-IE"/>
          </a:p>
        </p:txBody>
      </p:sp>
      <p:sp>
        <p:nvSpPr>
          <p:cNvPr id="7" name="Slide Number Placeholder 6"/>
          <p:cNvSpPr>
            <a:spLocks noGrp="1"/>
          </p:cNvSpPr>
          <p:nvPr>
            <p:ph type="sldNum" sz="quarter" idx="12"/>
          </p:nvPr>
        </p:nvSpPr>
        <p:spPr/>
        <p:txBody>
          <a:bodyPr/>
          <a:lstStyle/>
          <a:p>
            <a:fld id="{4DE793DC-25FA-4532-BB4A-A214FFBCE757}" type="slidenum">
              <a:rPr lang="en-IE" smtClean="0"/>
              <a:pPr/>
              <a:t>‹#›</a:t>
            </a:fld>
            <a:endParaRPr lang="en-I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IE"/>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819E2-96E8-4C2F-A71D-059FCBFC4AE7}" type="datetimeFigureOut">
              <a:rPr lang="en-IE" smtClean="0"/>
              <a:pPr/>
              <a:t>15/02/2017</a:t>
            </a:fld>
            <a:endParaRPr lang="en-IE"/>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E793DC-25FA-4532-BB4A-A214FFBCE757}" type="slidenum">
              <a:rPr lang="en-IE" smtClean="0"/>
              <a:pPr/>
              <a:t>‹#›</a:t>
            </a:fld>
            <a:endParaRPr lang="en-I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audio" Target="file:///C:\philcoulter\philcoulter2.MP3"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homepage.eircom.net/~navalass80/peadar.htm"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homepage.eircom.net/~navalassociation/mick.ht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homepage.eircom.net/~navalass13/frank.ht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homepage.eircom.net/~navalassociation/piaras.htm"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homepage.eircom.net/~navalass13/ray.htm"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homepage.eircom.net/~navalassociation/shay.htm" TargetMode="External"/><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homepage.eircom.net/~navalass4/picture1.htm" TargetMode="Externa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p:cNvSpPr txBox="1">
            <a:spLocks/>
          </p:cNvSpPr>
          <p:nvPr/>
        </p:nvSpPr>
        <p:spPr>
          <a:xfrm>
            <a:off x="323528" y="188640"/>
            <a:ext cx="8649344" cy="6336704"/>
          </a:xfrm>
          <a:prstGeom prst="rect">
            <a:avLst/>
          </a:prstGeom>
        </p:spPr>
        <p:txBody>
          <a:bodyPr vert="horz" lIns="91440" tIns="45720" rIns="91440" bIns="45720" rtlCol="0">
            <a:normAutofit lnSpcReduction="10000"/>
          </a:bodyPr>
          <a:lstStyle/>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IE" sz="2000" dirty="0" smtClean="0"/>
              <a:t>This PowerPoint presentation is dedicated to all our friends and colleagues who have passed on. We would like to remember them as the great friends they were. </a:t>
            </a:r>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endParaRPr lang="en-IE" sz="2000" dirty="0" smtClean="0"/>
          </a:p>
          <a:p>
            <a:pPr marL="0" marR="0" lvl="0" indent="0" defTabSz="914400" rtl="0" eaLnBrk="1" fontAlgn="auto" latinLnBrk="0" hangingPunct="1">
              <a:lnSpc>
                <a:spcPct val="100000"/>
              </a:lnSpc>
              <a:spcBef>
                <a:spcPct val="20000"/>
              </a:spcBef>
              <a:spcAft>
                <a:spcPts val="0"/>
              </a:spcAft>
              <a:buClrTx/>
              <a:buSzTx/>
              <a:buFont typeface="Arial" pitchFamily="34" charset="0"/>
              <a:buNone/>
              <a:tabLst/>
              <a:defRPr/>
            </a:pPr>
            <a:r>
              <a:rPr lang="en-IE" sz="2000" dirty="0" smtClean="0"/>
              <a:t>As that saying goes, “at the going down of the Sun we will remember them”</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en-IE" sz="2000" dirty="0" smtClean="0"/>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IE" sz="2000" dirty="0" smtClean="0"/>
              <a:t>To Play this slide show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IE" sz="2000" dirty="0" smtClean="0"/>
              <a:t>1...  click “Slide Show” at the top bar a</a:t>
            </a:r>
            <a:r>
              <a:rPr kumimoji="0" lang="en-IE" sz="2000" i="0" u="none" strike="noStrike" kern="1200" cap="none" spc="0" normalizeH="0" baseline="0" noProof="0" dirty="0" err="1" smtClean="0">
                <a:ln>
                  <a:noFill/>
                </a:ln>
                <a:solidFill>
                  <a:schemeClr val="tx1"/>
                </a:solidFill>
                <a:effectLst/>
                <a:uLnTx/>
                <a:uFillTx/>
                <a:latin typeface="+mn-lt"/>
                <a:ea typeface="+mn-ea"/>
                <a:cs typeface="+mn-cs"/>
              </a:rPr>
              <a:t>bove</a:t>
            </a:r>
            <a:r>
              <a:rPr kumimoji="0" lang="en-IE" sz="2000" i="0" u="none" strike="noStrike" kern="1200" cap="none" spc="0" normalizeH="0" baseline="0" noProof="0" dirty="0" smtClean="0">
                <a:ln>
                  <a:noFill/>
                </a:ln>
                <a:solidFill>
                  <a:schemeClr val="tx1"/>
                </a:solidFill>
                <a:effectLst/>
                <a:uLnTx/>
                <a:uFillTx/>
                <a:latin typeface="+mn-lt"/>
                <a:ea typeface="+mn-ea"/>
                <a:cs typeface="+mn-cs"/>
              </a:rPr>
              <a:t>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IE" sz="2000" dirty="0" smtClean="0"/>
              <a:t>2... On the far left </a:t>
            </a:r>
            <a:r>
              <a:rPr kumimoji="0" lang="en-IE" sz="2000" i="0" u="none" strike="noStrike" kern="1200" cap="none" spc="0" normalizeH="0" baseline="0" noProof="0" dirty="0" smtClean="0">
                <a:ln>
                  <a:noFill/>
                </a:ln>
                <a:solidFill>
                  <a:schemeClr val="tx1"/>
                </a:solidFill>
                <a:effectLst/>
                <a:uLnTx/>
                <a:uFillTx/>
                <a:latin typeface="+mn-lt"/>
                <a:ea typeface="+mn-ea"/>
                <a:cs typeface="+mn-cs"/>
              </a:rPr>
              <a:t>click “from the beginning” </a:t>
            </a:r>
            <a:r>
              <a:rPr lang="en-IE" sz="2000" dirty="0" smtClean="0"/>
              <a:t> to start presentation slideshow. </a:t>
            </a:r>
          </a:p>
          <a:p>
            <a:pPr lvl="0" algn="just">
              <a:spcBef>
                <a:spcPct val="20000"/>
              </a:spcBef>
              <a:defRPr/>
            </a:pPr>
            <a:r>
              <a:rPr lang="en-IE" sz="2000" dirty="0" smtClean="0"/>
              <a:t>3.. When slideshow starts click space bar or return button to move to next slide</a:t>
            </a:r>
          </a:p>
          <a:p>
            <a:pPr lvl="0" algn="just">
              <a:spcBef>
                <a:spcPct val="20000"/>
              </a:spcBef>
              <a:defRPr/>
            </a:pPr>
            <a:endParaRPr lang="en-IE" sz="2000" dirty="0" smtClean="0"/>
          </a:p>
          <a:p>
            <a:pPr lvl="0" algn="just">
              <a:spcBef>
                <a:spcPct val="20000"/>
              </a:spcBef>
              <a:defRPr/>
            </a:pPr>
            <a:r>
              <a:rPr lang="en-IE" sz="2000" dirty="0" smtClean="0"/>
              <a:t>In the following presentation you will see names that you may not be familiar with . Here is a brief description</a:t>
            </a:r>
          </a:p>
          <a:p>
            <a:pPr lvl="0">
              <a:spcBef>
                <a:spcPct val="20000"/>
              </a:spcBef>
              <a:defRPr/>
            </a:pPr>
            <a:endParaRPr lang="en-IE" sz="2000" dirty="0" smtClean="0"/>
          </a:p>
          <a:p>
            <a:pPr lvl="0">
              <a:spcBef>
                <a:spcPct val="20000"/>
              </a:spcBef>
              <a:defRPr/>
            </a:pPr>
            <a:r>
              <a:rPr lang="en-IE" sz="2000" dirty="0" smtClean="0"/>
              <a:t>1</a:t>
            </a:r>
            <a:r>
              <a:rPr lang="en-IE" sz="2000" dirty="0" smtClean="0">
                <a:latin typeface="Arial" pitchFamily="34" charset="0"/>
                <a:cs typeface="Arial" pitchFamily="34" charset="0"/>
              </a:rPr>
              <a:t>. The Maritime Inscription (Naval Reservists) from 1941 to 1947  then renamed An </a:t>
            </a:r>
            <a:r>
              <a:rPr lang="en-IE" sz="2000" dirty="0" err="1" smtClean="0">
                <a:latin typeface="Arial" pitchFamily="34" charset="0"/>
                <a:cs typeface="Arial" pitchFamily="34" charset="0"/>
              </a:rPr>
              <a:t>Slua</a:t>
            </a:r>
            <a:r>
              <a:rPr lang="en-IE" sz="2000" dirty="0" smtClean="0">
                <a:latin typeface="Arial" pitchFamily="34" charset="0"/>
                <a:cs typeface="Arial" pitchFamily="34" charset="0"/>
              </a:rPr>
              <a:t> </a:t>
            </a:r>
            <a:r>
              <a:rPr lang="en-IE" sz="2000" dirty="0" err="1" smtClean="0">
                <a:latin typeface="Arial" pitchFamily="34" charset="0"/>
                <a:cs typeface="Arial" pitchFamily="34" charset="0"/>
              </a:rPr>
              <a:t>Muiri</a:t>
            </a:r>
            <a:r>
              <a:rPr lang="en-IE" sz="2000" dirty="0" smtClean="0">
                <a:latin typeface="Arial" pitchFamily="34" charset="0"/>
                <a:cs typeface="Arial" pitchFamily="34" charset="0"/>
              </a:rPr>
              <a:t>.  In 2000 An </a:t>
            </a:r>
            <a:r>
              <a:rPr lang="en-IE" sz="2000" dirty="0" err="1" smtClean="0">
                <a:latin typeface="Arial" pitchFamily="34" charset="0"/>
                <a:cs typeface="Arial" pitchFamily="34" charset="0"/>
              </a:rPr>
              <a:t>Slua</a:t>
            </a:r>
            <a:r>
              <a:rPr lang="en-IE" sz="2000" dirty="0" smtClean="0">
                <a:latin typeface="Arial" pitchFamily="34" charset="0"/>
                <a:cs typeface="Arial" pitchFamily="34" charset="0"/>
              </a:rPr>
              <a:t> </a:t>
            </a:r>
            <a:r>
              <a:rPr lang="en-IE" sz="2000" dirty="0" err="1" smtClean="0">
                <a:latin typeface="Arial" pitchFamily="34" charset="0"/>
                <a:cs typeface="Arial" pitchFamily="34" charset="0"/>
              </a:rPr>
              <a:t>Muiri</a:t>
            </a:r>
            <a:r>
              <a:rPr lang="en-IE" sz="2000" dirty="0" smtClean="0">
                <a:latin typeface="Arial" pitchFamily="34" charset="0"/>
                <a:cs typeface="Arial" pitchFamily="34" charset="0"/>
              </a:rPr>
              <a:t> was renamed the Naval Service Reserve (NSR)</a:t>
            </a:r>
            <a:br>
              <a:rPr lang="en-IE" sz="2000" dirty="0" smtClean="0">
                <a:latin typeface="Arial" pitchFamily="34" charset="0"/>
                <a:cs typeface="Arial" pitchFamily="34" charset="0"/>
              </a:rPr>
            </a:br>
            <a:r>
              <a:rPr lang="en-IE" sz="2000" dirty="0" smtClean="0">
                <a:latin typeface="Arial" pitchFamily="34" charset="0"/>
                <a:cs typeface="Arial" pitchFamily="34" charset="0"/>
              </a:rPr>
              <a:t/>
            </a:r>
            <a:br>
              <a:rPr lang="en-IE" sz="2000" dirty="0" smtClean="0">
                <a:latin typeface="Arial" pitchFamily="34" charset="0"/>
                <a:cs typeface="Arial" pitchFamily="34" charset="0"/>
              </a:rPr>
            </a:br>
            <a:r>
              <a:rPr lang="en-IE" sz="2000" dirty="0" smtClean="0">
                <a:latin typeface="Arial" pitchFamily="34" charset="0"/>
                <a:cs typeface="Arial" pitchFamily="34" charset="0"/>
              </a:rPr>
              <a:t>2. The Marine Service was established at the out break of the second world war and subsequently renamed the Naval service in 1946.</a:t>
            </a:r>
            <a:endParaRPr kumimoji="0" lang="en-IE" sz="2000" i="0" u="none" strike="noStrike" kern="1200" cap="none" spc="0" normalizeH="0" baseline="0" noProof="0" dirty="0" smtClean="0">
              <a:ln>
                <a:noFill/>
              </a:ln>
              <a:solidFill>
                <a:schemeClr val="tx1"/>
              </a:solidFill>
              <a:effectLst/>
              <a:uLnTx/>
              <a:uFillTx/>
              <a:latin typeface="Arial" pitchFamily="34" charset="0"/>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20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7" name="Title 6"/>
          <p:cNvSpPr>
            <a:spLocks noGrp="1"/>
          </p:cNvSpPr>
          <p:nvPr>
            <p:ph type="ctrTitle"/>
          </p:nvPr>
        </p:nvSpPr>
        <p:spPr>
          <a:xfrm>
            <a:off x="179512" y="5229200"/>
            <a:ext cx="8640960" cy="1440160"/>
          </a:xfrm>
        </p:spPr>
        <p:txBody>
          <a:bodyPr>
            <a:normAutofit/>
          </a:bodyPr>
          <a:lstStyle/>
          <a:p>
            <a:r>
              <a:rPr lang="en-IE" sz="2000" b="1" dirty="0" smtClean="0"/>
              <a:t>.</a:t>
            </a:r>
            <a:r>
              <a:rPr lang="en-IE" sz="2000" dirty="0" smtClean="0"/>
              <a:t/>
            </a:r>
            <a:br>
              <a:rPr lang="en-IE" sz="2000" dirty="0" smtClean="0"/>
            </a:br>
            <a:endParaRPr lang="en-IE" sz="2000" dirty="0"/>
          </a:p>
        </p:txBody>
      </p:sp>
      <p:pic>
        <p:nvPicPr>
          <p:cNvPr id="8" name="philcoulter2.MP3">
            <a:hlinkClick r:id="" action="ppaction://media"/>
          </p:cNvPr>
          <p:cNvPicPr>
            <a:picLocks noRot="1" noChangeAspect="1"/>
          </p:cNvPicPr>
          <p:nvPr>
            <a:audioFile r:link="rId1"/>
          </p:nvPr>
        </p:nvPicPr>
        <p:blipFill>
          <a:blip r:embed="rId4" cstate="print"/>
          <a:stretch>
            <a:fillRect/>
          </a:stretch>
        </p:blipFill>
        <p:spPr>
          <a:xfrm>
            <a:off x="0" y="188640"/>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31">
                <p:cTn id="7" fill="hold" display="0">
                  <p:stCondLst>
                    <p:cond delay="indefinite"/>
                  </p:stCondLst>
                  <p:endCondLst>
                    <p:cond evt="onPrev" delay="0">
                      <p:tgtEl>
                        <p:sldTgt/>
                      </p:tgtEl>
                    </p:cond>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2976"/>
            <a:ext cx="8229600" cy="2520280"/>
          </a:xfrm>
        </p:spPr>
        <p:txBody>
          <a:bodyPr>
            <a:normAutofit fontScale="90000"/>
          </a:bodyPr>
          <a:lstStyle/>
          <a:p>
            <a:r>
              <a:rPr lang="en-IE" sz="2000" b="1" dirty="0" smtClean="0"/>
              <a:t>    Tom Doherty</a:t>
            </a:r>
            <a:r>
              <a:rPr lang="en-IE" sz="2000" dirty="0" smtClean="0"/>
              <a:t> </a:t>
            </a:r>
            <a:br>
              <a:rPr lang="en-IE" sz="2000" dirty="0" smtClean="0"/>
            </a:br>
            <a:r>
              <a:rPr lang="en-IE" sz="2000" dirty="0" smtClean="0"/>
              <a:t/>
            </a:r>
            <a:br>
              <a:rPr lang="en-IE" sz="2000" dirty="0" smtClean="0"/>
            </a:br>
            <a:r>
              <a:rPr lang="en-IE" sz="2000" dirty="0" smtClean="0"/>
              <a:t>Tom like many of his colleagues in the Naval Association, joined the marine Service in 1943 and continued in the Naval service for many years. Tom and his wife suffered the terrible tragic death of their daughter and </a:t>
            </a:r>
            <a:br>
              <a:rPr lang="en-IE" sz="2000" dirty="0" smtClean="0"/>
            </a:br>
            <a:r>
              <a:rPr lang="en-IE" sz="2000" dirty="0" smtClean="0"/>
              <a:t>granddaughter and it had a lasting effect on their lives. </a:t>
            </a:r>
            <a:br>
              <a:rPr lang="en-IE" sz="2000" dirty="0" smtClean="0"/>
            </a:br>
            <a:r>
              <a:rPr lang="en-IE" sz="2000" dirty="0" smtClean="0"/>
              <a:t/>
            </a:r>
            <a:br>
              <a:rPr lang="en-IE" sz="2000" dirty="0" smtClean="0"/>
            </a:br>
            <a:r>
              <a:rPr lang="en-IE" sz="2000" dirty="0" smtClean="0"/>
              <a:t>Tom passed away in 2009</a:t>
            </a:r>
            <a:br>
              <a:rPr lang="en-IE" sz="2000" dirty="0" smtClean="0"/>
            </a:br>
            <a:endParaRPr lang="en-IE" sz="2000" dirty="0"/>
          </a:p>
        </p:txBody>
      </p:sp>
      <p:pic>
        <p:nvPicPr>
          <p:cNvPr id="4" name="Content Placeholder 3" descr="doherty[1].jpg"/>
          <p:cNvPicPr>
            <a:picLocks noGrp="1" noChangeAspect="1"/>
          </p:cNvPicPr>
          <p:nvPr>
            <p:ph idx="1"/>
          </p:nvPr>
        </p:nvPicPr>
        <p:blipFill>
          <a:blip r:embed="rId2" cstate="print"/>
          <a:stretch>
            <a:fillRect/>
          </a:stretch>
        </p:blipFill>
        <p:spPr>
          <a:xfrm>
            <a:off x="3419872" y="476672"/>
            <a:ext cx="2304256" cy="2724303"/>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08920"/>
            <a:ext cx="8229600" cy="2664296"/>
          </a:xfrm>
        </p:spPr>
        <p:txBody>
          <a:bodyPr>
            <a:normAutofit/>
          </a:bodyPr>
          <a:lstStyle/>
          <a:p>
            <a:r>
              <a:rPr lang="en-IE" sz="2400" b="1" i="1" dirty="0" smtClean="0"/>
              <a:t>Frank Wynne</a:t>
            </a:r>
            <a:r>
              <a:rPr lang="en-IE" sz="2000" dirty="0" smtClean="0"/>
              <a:t/>
            </a:r>
            <a:br>
              <a:rPr lang="en-IE" sz="2000" dirty="0" smtClean="0"/>
            </a:br>
            <a:r>
              <a:rPr lang="en-IE" sz="2000" dirty="0"/>
              <a:t/>
            </a:r>
            <a:br>
              <a:rPr lang="en-IE" sz="2000" dirty="0"/>
            </a:br>
            <a:r>
              <a:rPr lang="en-IE" sz="2000" dirty="0" smtClean="0"/>
              <a:t/>
            </a:r>
            <a:br>
              <a:rPr lang="en-IE" sz="2000" dirty="0" smtClean="0"/>
            </a:br>
            <a:r>
              <a:rPr lang="en-IE" sz="2000" dirty="0" smtClean="0"/>
              <a:t> Joined An </a:t>
            </a:r>
            <a:r>
              <a:rPr lang="en-IE" sz="2000" dirty="0" err="1" smtClean="0"/>
              <a:t>Slua</a:t>
            </a:r>
            <a:r>
              <a:rPr lang="en-IE" sz="2000" dirty="0" smtClean="0"/>
              <a:t> </a:t>
            </a:r>
            <a:r>
              <a:rPr lang="en-IE" sz="2000" dirty="0" err="1" smtClean="0"/>
              <a:t>Muiri</a:t>
            </a:r>
            <a:r>
              <a:rPr lang="en-IE" sz="2000" dirty="0" smtClean="0"/>
              <a:t> (Naval Reserve) in 1954 rising through the ranks to Petty Officer. Frank joined the Naval Association in 1992 and although we are not certain of the actual date Frank passed away we believe it was 2009</a:t>
            </a:r>
            <a:br>
              <a:rPr lang="en-IE" sz="2000" dirty="0" smtClean="0"/>
            </a:br>
            <a:endParaRPr lang="en-IE" sz="2000" dirty="0"/>
          </a:p>
        </p:txBody>
      </p:sp>
      <p:pic>
        <p:nvPicPr>
          <p:cNvPr id="4" name="Content Placeholder 3" descr="fwynne[1].jpg"/>
          <p:cNvPicPr>
            <a:picLocks noGrp="1" noChangeAspect="1"/>
          </p:cNvPicPr>
          <p:nvPr>
            <p:ph idx="1"/>
          </p:nvPr>
        </p:nvPicPr>
        <p:blipFill>
          <a:blip r:embed="rId2" cstate="print"/>
          <a:stretch>
            <a:fillRect/>
          </a:stretch>
        </p:blipFill>
        <p:spPr>
          <a:xfrm>
            <a:off x="3419872" y="260648"/>
            <a:ext cx="2160240" cy="256528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2852936"/>
            <a:ext cx="8229600" cy="2160240"/>
          </a:xfrm>
        </p:spPr>
        <p:txBody>
          <a:bodyPr>
            <a:normAutofit/>
          </a:bodyPr>
          <a:lstStyle/>
          <a:p>
            <a:r>
              <a:rPr lang="en-IE" sz="2000" b="1" dirty="0"/>
              <a:t>Jimmy </a:t>
            </a:r>
            <a:r>
              <a:rPr lang="en-IE" sz="2000" b="1" dirty="0" err="1"/>
              <a:t>Lamberd</a:t>
            </a:r>
            <a:r>
              <a:rPr lang="en-IE" sz="2000" b="1" dirty="0"/>
              <a:t> </a:t>
            </a:r>
            <a:r>
              <a:rPr lang="en-IE" sz="2000" dirty="0"/>
              <a:t/>
            </a:r>
            <a:br>
              <a:rPr lang="en-IE" sz="2000" dirty="0"/>
            </a:br>
            <a:r>
              <a:rPr lang="en-IE" sz="2000" b="1" dirty="0"/>
              <a:t> </a:t>
            </a:r>
            <a:r>
              <a:rPr lang="en-IE" sz="2000" dirty="0"/>
              <a:t/>
            </a:r>
            <a:br>
              <a:rPr lang="en-IE" sz="2000" dirty="0"/>
            </a:br>
            <a:r>
              <a:rPr lang="en-IE" sz="2000" b="1" dirty="0"/>
              <a:t> </a:t>
            </a:r>
            <a:r>
              <a:rPr lang="en-IE" sz="2000" dirty="0"/>
              <a:t/>
            </a:r>
            <a:br>
              <a:rPr lang="en-IE" sz="2000" dirty="0"/>
            </a:br>
            <a:r>
              <a:rPr lang="en-IE" sz="2000" dirty="0"/>
              <a:t>Jimmy served in the Naval Service in 50's. Jimmy joined the Naval Association in 1992 and travelled to the USA on both our trips to the States</a:t>
            </a:r>
            <a:br>
              <a:rPr lang="en-IE" sz="2000" dirty="0"/>
            </a:br>
            <a:r>
              <a:rPr lang="en-IE" sz="2000" b="1" dirty="0" smtClean="0"/>
              <a:t>.</a:t>
            </a:r>
            <a:endParaRPr lang="en-IE" sz="2000" dirty="0"/>
          </a:p>
        </p:txBody>
      </p:sp>
      <p:pic>
        <p:nvPicPr>
          <p:cNvPr id="4" name="Content Placeholder 3" descr="lamberd[1].jpg"/>
          <p:cNvPicPr>
            <a:picLocks noGrp="1" noChangeAspect="1"/>
          </p:cNvPicPr>
          <p:nvPr>
            <p:ph idx="1"/>
          </p:nvPr>
        </p:nvPicPr>
        <p:blipFill>
          <a:blip r:embed="rId2" cstate="print"/>
          <a:stretch>
            <a:fillRect/>
          </a:stretch>
        </p:blipFill>
        <p:spPr>
          <a:xfrm>
            <a:off x="3563888" y="404664"/>
            <a:ext cx="2088232" cy="2474555"/>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89040"/>
            <a:ext cx="8229600" cy="2376264"/>
          </a:xfrm>
        </p:spPr>
        <p:txBody>
          <a:bodyPr>
            <a:normAutofit fontScale="90000"/>
          </a:bodyPr>
          <a:lstStyle/>
          <a:p>
            <a:pPr algn="l"/>
            <a:r>
              <a:rPr lang="en-IE" sz="2000" b="1" dirty="0" smtClean="0"/>
              <a:t>                                                                  </a:t>
            </a:r>
            <a:r>
              <a:rPr lang="en-IE" sz="2700" b="1" i="1" dirty="0" smtClean="0"/>
              <a:t>Peter </a:t>
            </a:r>
            <a:r>
              <a:rPr lang="en-IE" sz="2700" b="1" i="1" dirty="0" err="1" smtClean="0"/>
              <a:t>Marrey</a:t>
            </a:r>
            <a:r>
              <a:rPr lang="en-IE" sz="2000" b="1" dirty="0" smtClean="0"/>
              <a:t/>
            </a:r>
            <a:br>
              <a:rPr lang="en-IE" sz="2000" b="1" dirty="0" smtClean="0"/>
            </a:br>
            <a:r>
              <a:rPr lang="en-IE" sz="2000" b="1" dirty="0"/>
              <a:t/>
            </a:r>
            <a:br>
              <a:rPr lang="en-IE" sz="2000" b="1" dirty="0"/>
            </a:br>
            <a:r>
              <a:rPr lang="en-IE" sz="2000" dirty="0" smtClean="0"/>
              <a:t> Peter joined An </a:t>
            </a:r>
            <a:r>
              <a:rPr lang="en-IE" sz="2000" dirty="0" err="1" smtClean="0"/>
              <a:t>Slua</a:t>
            </a:r>
            <a:r>
              <a:rPr lang="en-IE" sz="2000" dirty="0" smtClean="0"/>
              <a:t> </a:t>
            </a:r>
            <a:r>
              <a:rPr lang="en-IE" sz="2000" dirty="0" err="1" smtClean="0"/>
              <a:t>Muiri</a:t>
            </a:r>
            <a:r>
              <a:rPr lang="en-IE" sz="2000" dirty="0" smtClean="0"/>
              <a:t> in 1950 and rose through the Ranks to Lieutenant and retired on age grounds in 1989. </a:t>
            </a:r>
            <a:br>
              <a:rPr lang="en-IE" sz="2000" dirty="0" smtClean="0"/>
            </a:br>
            <a:r>
              <a:rPr lang="en-IE" sz="2000" dirty="0" smtClean="0"/>
              <a:t/>
            </a:r>
            <a:br>
              <a:rPr lang="en-IE" sz="2000" dirty="0" smtClean="0"/>
            </a:br>
            <a:r>
              <a:rPr lang="en-IE" sz="2000" dirty="0" smtClean="0"/>
              <a:t>Peter joined the Naval Association in 1995 and participated in several of our trip abroad.  While we did attend Peter's Funeral we are not sure of the year peter died. We will correct this in due course. </a:t>
            </a:r>
            <a:br>
              <a:rPr lang="en-IE" sz="2000" dirty="0" smtClean="0"/>
            </a:br>
            <a:endParaRPr lang="en-IE" sz="2000" dirty="0"/>
          </a:p>
        </p:txBody>
      </p:sp>
      <p:pic>
        <p:nvPicPr>
          <p:cNvPr id="4" name="Content Placeholder 3" descr="marrey[1].jpg"/>
          <p:cNvPicPr>
            <a:picLocks noGrp="1" noChangeAspect="1"/>
          </p:cNvPicPr>
          <p:nvPr>
            <p:ph idx="1"/>
          </p:nvPr>
        </p:nvPicPr>
        <p:blipFill>
          <a:blip r:embed="rId2" cstate="print"/>
          <a:stretch>
            <a:fillRect/>
          </a:stretch>
        </p:blipFill>
        <p:spPr>
          <a:xfrm>
            <a:off x="3491880" y="764704"/>
            <a:ext cx="2400267" cy="2736304"/>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12976"/>
            <a:ext cx="8229600" cy="2088232"/>
          </a:xfrm>
        </p:spPr>
        <p:txBody>
          <a:bodyPr>
            <a:noAutofit/>
          </a:bodyPr>
          <a:lstStyle/>
          <a:p>
            <a:r>
              <a:rPr lang="en-IE" sz="2400" b="1" dirty="0" smtClean="0"/>
              <a:t>Paddy </a:t>
            </a:r>
            <a:r>
              <a:rPr lang="en-IE" sz="2400" b="1" dirty="0" err="1" smtClean="0"/>
              <a:t>Farren</a:t>
            </a:r>
            <a:r>
              <a:rPr lang="en-IE" sz="2400" dirty="0" smtClean="0"/>
              <a:t> </a:t>
            </a:r>
            <a:br>
              <a:rPr lang="en-IE" sz="2400" dirty="0" smtClean="0"/>
            </a:br>
            <a:r>
              <a:rPr lang="en-IE" sz="2400" dirty="0" smtClean="0"/>
              <a:t/>
            </a:r>
            <a:br>
              <a:rPr lang="en-IE" sz="2400" dirty="0" smtClean="0"/>
            </a:br>
            <a:r>
              <a:rPr lang="en-IE" sz="2400" dirty="0" smtClean="0"/>
              <a:t>Paddy was a member of the Naval Service for many years in the 50's 60's and joined the Naval Association in 1992 and was an active member. Paddy participated in nearly all trips abroad and all functions at home until his death in February 2013</a:t>
            </a:r>
            <a:br>
              <a:rPr lang="en-IE" sz="2400" dirty="0" smtClean="0"/>
            </a:br>
            <a:endParaRPr lang="en-IE" sz="2400" dirty="0"/>
          </a:p>
        </p:txBody>
      </p:sp>
      <p:pic>
        <p:nvPicPr>
          <p:cNvPr id="4" name="Content Placeholder 3" descr="paddyfarren1[1].jpg"/>
          <p:cNvPicPr>
            <a:picLocks noGrp="1" noChangeAspect="1"/>
          </p:cNvPicPr>
          <p:nvPr>
            <p:ph idx="1"/>
          </p:nvPr>
        </p:nvPicPr>
        <p:blipFill>
          <a:blip r:embed="rId2" cstate="print"/>
          <a:stretch>
            <a:fillRect/>
          </a:stretch>
        </p:blipFill>
        <p:spPr>
          <a:xfrm>
            <a:off x="3563888" y="188640"/>
            <a:ext cx="2016224" cy="2755990"/>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140968"/>
            <a:ext cx="8363272" cy="3096344"/>
          </a:xfrm>
        </p:spPr>
        <p:txBody>
          <a:bodyPr>
            <a:normAutofit/>
          </a:bodyPr>
          <a:lstStyle/>
          <a:p>
            <a:pPr algn="l"/>
            <a:r>
              <a:rPr lang="en-IE" sz="1200" dirty="0" smtClean="0"/>
              <a:t/>
            </a:r>
            <a:br>
              <a:rPr lang="en-IE" sz="1200" dirty="0" smtClean="0"/>
            </a:br>
            <a:endParaRPr lang="en-IE" sz="1200" dirty="0"/>
          </a:p>
        </p:txBody>
      </p:sp>
      <p:pic>
        <p:nvPicPr>
          <p:cNvPr id="4" name="Content Placeholder 3" descr="tomdooley[1].jpg"/>
          <p:cNvPicPr>
            <a:picLocks noGrp="1" noChangeAspect="1"/>
          </p:cNvPicPr>
          <p:nvPr>
            <p:ph idx="1"/>
          </p:nvPr>
        </p:nvPicPr>
        <p:blipFill>
          <a:blip r:embed="rId2" cstate="print"/>
          <a:stretch>
            <a:fillRect/>
          </a:stretch>
        </p:blipFill>
        <p:spPr>
          <a:xfrm>
            <a:off x="2893745" y="188640"/>
            <a:ext cx="2530089" cy="2808312"/>
          </a:xfrm>
        </p:spPr>
      </p:pic>
      <p:sp>
        <p:nvSpPr>
          <p:cNvPr id="1027" name="Rectangle 3"/>
          <p:cNvSpPr>
            <a:spLocks noChangeArrowheads="1"/>
          </p:cNvSpPr>
          <p:nvPr/>
        </p:nvSpPr>
        <p:spPr bwMode="auto">
          <a:xfrm>
            <a:off x="395536" y="3142863"/>
            <a:ext cx="813690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Tom Dooley</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Tom Dooley joined the Marine Service in 1943 subsequently renamed the Naval Service in 1946. Tom joined the Naval Association in 1992 and was a very active participant in all its functions and trips abroad. Tom was ill on and off for several months and despite great Hospital care Tom passed away on September 7th 2012 and was rendered Naval Association </a:t>
            </a:r>
            <a:r>
              <a:rPr kumimoji="0" lang="en-US" sz="1800" b="0" i="0" u="none" strike="noStrike" cap="none" normalizeH="0" baseline="0" dirty="0" err="1" smtClean="0">
                <a:ln>
                  <a:noFill/>
                </a:ln>
                <a:solidFill>
                  <a:schemeClr val="tx1"/>
                </a:solidFill>
                <a:effectLst/>
                <a:latin typeface="Arial" charset="0"/>
                <a:cs typeface="Arial" charset="0"/>
              </a:rPr>
              <a:t>Honours</a:t>
            </a:r>
            <a:r>
              <a:rPr kumimoji="0" lang="en-US" sz="1800" b="0" i="0" u="none" strike="noStrike" cap="none" normalizeH="0" baseline="0" dirty="0" smtClean="0">
                <a:ln>
                  <a:noFill/>
                </a:ln>
                <a:solidFill>
                  <a:schemeClr val="tx1"/>
                </a:solidFill>
                <a:effectLst/>
                <a:latin typeface="Arial" charset="0"/>
                <a:cs typeface="Arial" charset="0"/>
              </a:rPr>
              <a:t> by all his colleagues in the Naval Association. Tom's wife Breda continues to be an active Associate member of the Naval Association in Dublin and also continues as a member of the social committee. I am sure this would be Toms wish.</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6952"/>
            <a:ext cx="8229600" cy="1440160"/>
          </a:xfrm>
        </p:spPr>
        <p:txBody>
          <a:bodyPr>
            <a:normAutofit fontScale="90000"/>
          </a:bodyPr>
          <a:lstStyle/>
          <a:p>
            <a:r>
              <a:rPr lang="en-IE" sz="2000" dirty="0" smtClean="0"/>
              <a:t/>
            </a:r>
            <a:br>
              <a:rPr lang="en-IE" sz="2000" dirty="0" smtClean="0"/>
            </a:br>
            <a:r>
              <a:rPr lang="en-IE" sz="2000" dirty="0" smtClean="0"/>
              <a:t/>
            </a:r>
            <a:br>
              <a:rPr lang="en-IE" sz="2000" dirty="0" smtClean="0"/>
            </a:br>
            <a:r>
              <a:rPr lang="en-IE" sz="2200" b="1" i="1" dirty="0" smtClean="0"/>
              <a:t>Paddy Redmond</a:t>
            </a:r>
            <a:r>
              <a:rPr lang="en-IE" sz="2000" dirty="0"/>
              <a:t/>
            </a:r>
            <a:br>
              <a:rPr lang="en-IE" sz="2000" dirty="0"/>
            </a:br>
            <a:r>
              <a:rPr lang="en-IE" sz="2000" dirty="0" smtClean="0"/>
              <a:t/>
            </a:r>
            <a:br>
              <a:rPr lang="en-IE" sz="2000" dirty="0" smtClean="0"/>
            </a:br>
            <a:r>
              <a:rPr lang="en-IE" sz="2000" dirty="0"/>
              <a:t/>
            </a:r>
            <a:br>
              <a:rPr lang="en-IE" sz="2000" dirty="0"/>
            </a:br>
            <a:r>
              <a:rPr lang="en-IE" sz="2000" dirty="0" smtClean="0"/>
              <a:t>Paddy was a former member of the Naval Service. He joined the Naval Association in 1998 and remained a member until his death in March 2009</a:t>
            </a:r>
            <a:br>
              <a:rPr lang="en-IE" sz="2000" dirty="0" smtClean="0"/>
            </a:br>
            <a:r>
              <a:rPr lang="en-IE" sz="2000" dirty="0" smtClean="0"/>
              <a:t/>
            </a:r>
            <a:br>
              <a:rPr lang="en-IE" sz="2000" dirty="0" smtClean="0"/>
            </a:br>
            <a:endParaRPr lang="en-IE" sz="2000" dirty="0"/>
          </a:p>
        </p:txBody>
      </p:sp>
      <p:pic>
        <p:nvPicPr>
          <p:cNvPr id="4" name="Content Placeholder 3" descr="predmond[1].jpg"/>
          <p:cNvPicPr>
            <a:picLocks noGrp="1" noChangeAspect="1"/>
          </p:cNvPicPr>
          <p:nvPr>
            <p:ph idx="1"/>
          </p:nvPr>
        </p:nvPicPr>
        <p:blipFill>
          <a:blip r:embed="rId2" cstate="print"/>
          <a:stretch>
            <a:fillRect/>
          </a:stretch>
        </p:blipFill>
        <p:spPr>
          <a:xfrm>
            <a:off x="3491880" y="188640"/>
            <a:ext cx="2088233" cy="2633623"/>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3068960"/>
            <a:ext cx="8568952" cy="2880320"/>
          </a:xfrm>
        </p:spPr>
        <p:txBody>
          <a:bodyPr>
            <a:normAutofit fontScale="90000"/>
          </a:bodyPr>
          <a:lstStyle/>
          <a:p>
            <a:pPr algn="just"/>
            <a:r>
              <a:rPr lang="en-IE" sz="2200" dirty="0" smtClean="0">
                <a:latin typeface="Arial" pitchFamily="34" charset="0"/>
                <a:cs typeface="Arial" pitchFamily="34" charset="0"/>
              </a:rPr>
              <a:t/>
            </a:r>
            <a:br>
              <a:rPr lang="en-IE" sz="2200" dirty="0" smtClean="0">
                <a:latin typeface="Arial" pitchFamily="34" charset="0"/>
                <a:cs typeface="Arial" pitchFamily="34" charset="0"/>
              </a:rPr>
            </a:br>
            <a:r>
              <a:rPr lang="en-IE" sz="2200" dirty="0" smtClean="0">
                <a:latin typeface="Arial" pitchFamily="34" charset="0"/>
                <a:cs typeface="Arial" pitchFamily="34" charset="0"/>
              </a:rPr>
              <a:t/>
            </a:r>
            <a:br>
              <a:rPr lang="en-IE" sz="2200" dirty="0" smtClean="0">
                <a:latin typeface="Arial" pitchFamily="34" charset="0"/>
                <a:cs typeface="Arial" pitchFamily="34" charset="0"/>
              </a:rPr>
            </a:br>
            <a:r>
              <a:rPr lang="en-IE" sz="2200" dirty="0" smtClean="0">
                <a:latin typeface="Arial" pitchFamily="34" charset="0"/>
                <a:cs typeface="Arial" pitchFamily="34" charset="0"/>
              </a:rPr>
              <a:t/>
            </a:r>
            <a:br>
              <a:rPr lang="en-IE" sz="2200" dirty="0" smtClean="0">
                <a:latin typeface="Arial" pitchFamily="34" charset="0"/>
                <a:cs typeface="Arial" pitchFamily="34" charset="0"/>
              </a:rPr>
            </a:br>
            <a:r>
              <a:rPr lang="en-IE" sz="2200" dirty="0" smtClean="0">
                <a:latin typeface="Arial" pitchFamily="34" charset="0"/>
                <a:cs typeface="Arial" pitchFamily="34" charset="0"/>
              </a:rPr>
              <a:t/>
            </a:r>
            <a:br>
              <a:rPr lang="en-IE" sz="2200" dirty="0" smtClean="0">
                <a:latin typeface="Arial" pitchFamily="34" charset="0"/>
                <a:cs typeface="Arial" pitchFamily="34" charset="0"/>
              </a:rPr>
            </a:br>
            <a:r>
              <a:rPr lang="en-IE" sz="2200" dirty="0" smtClean="0">
                <a:latin typeface="Arial" pitchFamily="34" charset="0"/>
                <a:cs typeface="Arial" pitchFamily="34" charset="0"/>
              </a:rPr>
              <a:t/>
            </a:r>
            <a:br>
              <a:rPr lang="en-IE" sz="2200" dirty="0" smtClean="0">
                <a:latin typeface="Arial" pitchFamily="34" charset="0"/>
                <a:cs typeface="Arial" pitchFamily="34" charset="0"/>
              </a:rPr>
            </a:br>
            <a:r>
              <a:rPr lang="en-IE" sz="2000" dirty="0" err="1" smtClean="0">
                <a:latin typeface="Arial" pitchFamily="34" charset="0"/>
                <a:cs typeface="Arial" pitchFamily="34" charset="0"/>
              </a:rPr>
              <a:t>Peadar</a:t>
            </a:r>
            <a:r>
              <a:rPr lang="en-IE" sz="2000" dirty="0" smtClean="0">
                <a:latin typeface="Arial" pitchFamily="34" charset="0"/>
                <a:cs typeface="Arial" pitchFamily="34" charset="0"/>
              </a:rPr>
              <a:t> served in the Marine Service and the Naval Service in 40's and 50's. </a:t>
            </a:r>
            <a:r>
              <a:rPr lang="en-IE" sz="2000" dirty="0" err="1" smtClean="0">
                <a:latin typeface="Arial" pitchFamily="34" charset="0"/>
                <a:cs typeface="Arial" pitchFamily="34" charset="0"/>
              </a:rPr>
              <a:t>Peadar</a:t>
            </a:r>
            <a:r>
              <a:rPr lang="en-IE" sz="2000" dirty="0" smtClean="0">
                <a:latin typeface="Arial" pitchFamily="34" charset="0"/>
                <a:cs typeface="Arial" pitchFamily="34" charset="0"/>
              </a:rPr>
              <a:t> joined the Naval Association in 1992, and participated in all our trips up to his last trip in March 1998 when he and wife Angela travelled with us to San Diego. However, </a:t>
            </a:r>
            <a:r>
              <a:rPr lang="en-IE" sz="2000" dirty="0" err="1" smtClean="0">
                <a:latin typeface="Arial" pitchFamily="34" charset="0"/>
                <a:cs typeface="Arial" pitchFamily="34" charset="0"/>
              </a:rPr>
              <a:t>Peadar</a:t>
            </a:r>
            <a:r>
              <a:rPr lang="en-IE" sz="2000" dirty="0" smtClean="0">
                <a:latin typeface="Arial" pitchFamily="34" charset="0"/>
                <a:cs typeface="Arial" pitchFamily="34" charset="0"/>
              </a:rPr>
              <a:t> was not well in San Diego and spent most of the week in bed in the Hotel. </a:t>
            </a:r>
            <a:r>
              <a:rPr lang="en-IE" sz="2000" dirty="0" err="1" smtClean="0">
                <a:latin typeface="Arial" pitchFamily="34" charset="0"/>
                <a:cs typeface="Arial" pitchFamily="34" charset="0"/>
              </a:rPr>
              <a:t>Peadar</a:t>
            </a:r>
            <a:r>
              <a:rPr lang="en-IE" sz="2000" dirty="0" smtClean="0">
                <a:latin typeface="Arial" pitchFamily="34" charset="0"/>
                <a:cs typeface="Arial" pitchFamily="34" charset="0"/>
              </a:rPr>
              <a:t> was ill for the next few months and passed away in August 1998 </a:t>
            </a:r>
            <a:r>
              <a:rPr lang="en-IE" sz="2000" dirty="0" err="1" smtClean="0">
                <a:latin typeface="Arial" pitchFamily="34" charset="0"/>
                <a:cs typeface="Arial" pitchFamily="34" charset="0"/>
              </a:rPr>
              <a:t>Peadar</a:t>
            </a:r>
            <a:r>
              <a:rPr lang="en-IE" sz="2000" dirty="0" smtClean="0">
                <a:latin typeface="Arial" pitchFamily="34" charset="0"/>
                <a:cs typeface="Arial" pitchFamily="34" charset="0"/>
              </a:rPr>
              <a:t> always had a love for the Sea and after his service in the Naval Service joined Irish Shipping. It was his wish that his ashes be scattered at</a:t>
            </a:r>
            <a:r>
              <a:rPr lang="en-IE" sz="2200" dirty="0" smtClean="0">
                <a:latin typeface="Arial" pitchFamily="34" charset="0"/>
                <a:cs typeface="Arial" pitchFamily="34" charset="0"/>
              </a:rPr>
              <a:t> sea</a:t>
            </a:r>
            <a:r>
              <a:rPr lang="en-IE" sz="2200" dirty="0" smtClean="0"/>
              <a:t/>
            </a:r>
            <a:br>
              <a:rPr lang="en-IE" sz="2200" dirty="0" smtClean="0"/>
            </a:br>
            <a:r>
              <a:rPr lang="en-IE" sz="2200" dirty="0" smtClean="0"/>
              <a:t/>
            </a:r>
            <a:br>
              <a:rPr lang="en-IE" sz="2200" dirty="0" smtClean="0"/>
            </a:br>
            <a:r>
              <a:rPr lang="en-IE" sz="2000" dirty="0" smtClean="0"/>
              <a:t/>
            </a:r>
            <a:br>
              <a:rPr lang="en-IE" sz="2000" dirty="0" smtClean="0"/>
            </a:br>
            <a:r>
              <a:rPr lang="en-IE" sz="2000" dirty="0" smtClean="0"/>
              <a:t/>
            </a:r>
            <a:br>
              <a:rPr lang="en-IE" sz="2000" dirty="0" smtClean="0"/>
            </a:br>
            <a:endParaRPr lang="en-IE" sz="2000" dirty="0"/>
          </a:p>
        </p:txBody>
      </p:sp>
      <p:pic>
        <p:nvPicPr>
          <p:cNvPr id="4" name="Content Placeholder 3" descr="peadar[1].jpg"/>
          <p:cNvPicPr>
            <a:picLocks noGrp="1" noChangeAspect="1"/>
          </p:cNvPicPr>
          <p:nvPr>
            <p:ph idx="1"/>
          </p:nvPr>
        </p:nvPicPr>
        <p:blipFill>
          <a:blip r:embed="rId2" cstate="print"/>
          <a:stretch>
            <a:fillRect/>
          </a:stretch>
        </p:blipFill>
        <p:spPr>
          <a:xfrm>
            <a:off x="3059832" y="260648"/>
            <a:ext cx="2016224" cy="2701740"/>
          </a:xfrm>
        </p:spPr>
      </p:pic>
      <p:sp>
        <p:nvSpPr>
          <p:cNvPr id="5" name="Title 1"/>
          <p:cNvSpPr txBox="1">
            <a:spLocks/>
          </p:cNvSpPr>
          <p:nvPr/>
        </p:nvSpPr>
        <p:spPr>
          <a:xfrm>
            <a:off x="251520" y="476672"/>
            <a:ext cx="8587680" cy="576064"/>
          </a:xfrm>
          <a:prstGeom prst="rect">
            <a:avLst/>
          </a:prstGeom>
        </p:spPr>
        <p:txBody>
          <a:bodyPr vert="horz" lIns="91440" tIns="45720" rIns="91440" bIns="45720" rtlCol="0"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IE" sz="2000" b="0" i="0" u="none" strike="noStrike" kern="1200" cap="none" spc="0" normalizeH="0" baseline="0" noProof="0" dirty="0">
              <a:ln>
                <a:noFill/>
              </a:ln>
              <a:solidFill>
                <a:schemeClr val="tx1"/>
              </a:solidFill>
              <a:effectLst/>
              <a:uLnTx/>
              <a:uFillTx/>
              <a:latin typeface="+mj-lt"/>
              <a:ea typeface="+mj-ea"/>
              <a:cs typeface="+mj-cs"/>
            </a:endParaRPr>
          </a:p>
        </p:txBody>
      </p:sp>
      <p:sp>
        <p:nvSpPr>
          <p:cNvPr id="6" name="Rectangle 5"/>
          <p:cNvSpPr/>
          <p:nvPr/>
        </p:nvSpPr>
        <p:spPr>
          <a:xfrm>
            <a:off x="2513583" y="6198990"/>
            <a:ext cx="4116833" cy="369332"/>
          </a:xfrm>
          <a:prstGeom prst="rect">
            <a:avLst/>
          </a:prstGeom>
        </p:spPr>
        <p:txBody>
          <a:bodyPr wrap="square">
            <a:spAutoFit/>
          </a:bodyPr>
          <a:lstStyle/>
          <a:p>
            <a:r>
              <a:rPr lang="en-IE" dirty="0" smtClean="0"/>
              <a:t> See </a:t>
            </a:r>
            <a:r>
              <a:rPr lang="en-IE" dirty="0" smtClean="0">
                <a:hlinkClick r:id="rId3"/>
              </a:rPr>
              <a:t>Angela scatters </a:t>
            </a:r>
            <a:r>
              <a:rPr lang="en-IE" dirty="0" err="1" smtClean="0">
                <a:hlinkClick r:id="rId3"/>
              </a:rPr>
              <a:t>Peadar's</a:t>
            </a:r>
            <a:r>
              <a:rPr lang="en-IE" dirty="0" smtClean="0">
                <a:hlinkClick r:id="rId3"/>
              </a:rPr>
              <a:t> Ashes at Sea</a:t>
            </a:r>
            <a:endParaRPr lang="en-IE" dirty="0"/>
          </a:p>
        </p:txBody>
      </p:sp>
      <p:sp>
        <p:nvSpPr>
          <p:cNvPr id="8" name="Rectangle 7"/>
          <p:cNvSpPr/>
          <p:nvPr/>
        </p:nvSpPr>
        <p:spPr>
          <a:xfrm>
            <a:off x="2267745" y="2996952"/>
            <a:ext cx="4362672" cy="461665"/>
          </a:xfrm>
          <a:prstGeom prst="rect">
            <a:avLst/>
          </a:prstGeom>
        </p:spPr>
        <p:txBody>
          <a:bodyPr wrap="square">
            <a:spAutoFit/>
          </a:bodyPr>
          <a:lstStyle/>
          <a:p>
            <a:r>
              <a:rPr lang="en-IE" dirty="0" smtClean="0"/>
              <a:t>              </a:t>
            </a:r>
            <a:r>
              <a:rPr lang="en-IE" sz="2400" b="1" dirty="0" err="1" smtClean="0">
                <a:latin typeface="Arial" pitchFamily="34" charset="0"/>
                <a:cs typeface="Arial" pitchFamily="34" charset="0"/>
              </a:rPr>
              <a:t>Peadar</a:t>
            </a:r>
            <a:r>
              <a:rPr lang="en-IE" sz="2400" b="1" dirty="0" smtClean="0">
                <a:latin typeface="Arial" pitchFamily="34" charset="0"/>
                <a:cs typeface="Arial" pitchFamily="34" charset="0"/>
              </a:rPr>
              <a:t> Somers</a:t>
            </a:r>
            <a:endParaRPr lang="en-IE"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0"/>
            <a:ext cx="8229600" cy="2952328"/>
          </a:xfrm>
        </p:spPr>
        <p:txBody>
          <a:bodyPr>
            <a:normAutofit fontScale="90000"/>
          </a:bodyPr>
          <a:lstStyle/>
          <a:p>
            <a:pPr algn="l"/>
            <a:r>
              <a:rPr lang="en-IE" sz="2200" b="1" dirty="0" smtClean="0"/>
              <a:t>                                                   Sean </a:t>
            </a:r>
            <a:r>
              <a:rPr lang="en-IE" sz="2200" b="1" dirty="0" err="1" smtClean="0"/>
              <a:t>Meleady</a:t>
            </a:r>
            <a:r>
              <a:rPr lang="en-IE" sz="2200" dirty="0" smtClean="0"/>
              <a:t> </a:t>
            </a:r>
            <a:br>
              <a:rPr lang="en-IE" sz="2200" dirty="0" smtClean="0"/>
            </a:br>
            <a:r>
              <a:rPr lang="en-IE" sz="1800" dirty="0" smtClean="0"/>
              <a:t/>
            </a:r>
            <a:br>
              <a:rPr lang="en-IE" sz="1800" dirty="0" smtClean="0"/>
            </a:br>
            <a:r>
              <a:rPr lang="en-IE" sz="1800" dirty="0" smtClean="0"/>
              <a:t>Sean spent a few years as a member of No 2 Coy An </a:t>
            </a:r>
            <a:r>
              <a:rPr lang="en-IE" sz="1800" dirty="0" err="1" smtClean="0"/>
              <a:t>Slua</a:t>
            </a:r>
            <a:r>
              <a:rPr lang="en-IE" sz="1800" dirty="0" smtClean="0"/>
              <a:t> </a:t>
            </a:r>
            <a:r>
              <a:rPr lang="en-IE" sz="1800" dirty="0" err="1" smtClean="0"/>
              <a:t>Muiri</a:t>
            </a:r>
            <a:r>
              <a:rPr lang="en-IE" sz="1800" dirty="0" smtClean="0"/>
              <a:t> in the 70's and 80's. Sean joined the Naval Association in 1997 and participated in all functions and trips abroad. In 2008 Sean underwent treatment and surgery for Cancer which prevented him from participating in our first Cruise abroad, however, although he was still recovering from further treatment in 2009 he went on our Mediterranean Cruise out of Venice. </a:t>
            </a:r>
            <a:br>
              <a:rPr lang="en-IE" sz="1800" dirty="0" smtClean="0"/>
            </a:br>
            <a:r>
              <a:rPr lang="en-IE" sz="1800" dirty="0" smtClean="0"/>
              <a:t/>
            </a:r>
            <a:br>
              <a:rPr lang="en-IE" sz="1800" dirty="0" smtClean="0"/>
            </a:br>
            <a:r>
              <a:rPr lang="en-IE" sz="1800" dirty="0" smtClean="0"/>
              <a:t>Although Sean seemed to be recovering from his Cancer it unfortunately came back and Sean passed away peacefully on the 6th April 2010. Sean is buried in Esker Cemetery, </a:t>
            </a:r>
            <a:r>
              <a:rPr lang="en-IE" sz="1800" dirty="0" err="1" smtClean="0"/>
              <a:t>Lucan</a:t>
            </a:r>
            <a:r>
              <a:rPr lang="en-IE" sz="1800" dirty="0" smtClean="0"/>
              <a:t>, Co Dublin close to our colleagues Tom Dooley and </a:t>
            </a:r>
            <a:r>
              <a:rPr lang="en-IE" sz="1800" dirty="0" err="1" smtClean="0"/>
              <a:t>Piaras</a:t>
            </a:r>
            <a:r>
              <a:rPr lang="en-IE" sz="1800" dirty="0" smtClean="0"/>
              <a:t> O'Connor </a:t>
            </a:r>
            <a:br>
              <a:rPr lang="en-IE" sz="1800" dirty="0" smtClean="0"/>
            </a:br>
            <a:endParaRPr lang="en-IE" sz="1800" dirty="0"/>
          </a:p>
        </p:txBody>
      </p:sp>
      <p:pic>
        <p:nvPicPr>
          <p:cNvPr id="4" name="Content Placeholder 3" descr="seanmeleady[1].jpg"/>
          <p:cNvPicPr>
            <a:picLocks noGrp="1" noChangeAspect="1"/>
          </p:cNvPicPr>
          <p:nvPr>
            <p:ph idx="1"/>
          </p:nvPr>
        </p:nvPicPr>
        <p:blipFill>
          <a:blip r:embed="rId2" cstate="print"/>
          <a:stretch>
            <a:fillRect/>
          </a:stretch>
        </p:blipFill>
        <p:spPr>
          <a:xfrm>
            <a:off x="2987824" y="260648"/>
            <a:ext cx="2359837" cy="281142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2936"/>
            <a:ext cx="8229600" cy="3168352"/>
          </a:xfrm>
        </p:spPr>
        <p:txBody>
          <a:bodyPr>
            <a:normAutofit fontScale="90000"/>
          </a:bodyPr>
          <a:lstStyle/>
          <a:p>
            <a:r>
              <a:rPr lang="en-IE" sz="2000" b="1" i="1" dirty="0" smtClean="0"/>
              <a:t>Michael </a:t>
            </a:r>
            <a:r>
              <a:rPr lang="en-IE" sz="2000" b="1" i="1" dirty="0" err="1" smtClean="0"/>
              <a:t>Philbin</a:t>
            </a:r>
            <a:r>
              <a:rPr lang="en-IE" sz="1800" b="1" dirty="0" smtClean="0"/>
              <a:t/>
            </a:r>
            <a:br>
              <a:rPr lang="en-IE" sz="1800" b="1" dirty="0" smtClean="0"/>
            </a:br>
            <a:r>
              <a:rPr lang="en-IE" sz="1800" b="1" dirty="0" smtClean="0"/>
              <a:t> (President 2001-2002)</a:t>
            </a:r>
            <a:r>
              <a:rPr lang="en-IE" sz="1800" dirty="0" smtClean="0"/>
              <a:t> </a:t>
            </a:r>
            <a:br>
              <a:rPr lang="en-IE" sz="1800" dirty="0" smtClean="0"/>
            </a:br>
            <a:r>
              <a:rPr lang="en-IE" sz="1800" dirty="0" smtClean="0"/>
              <a:t/>
            </a:r>
            <a:br>
              <a:rPr lang="en-IE" sz="1800" dirty="0" smtClean="0"/>
            </a:br>
            <a:r>
              <a:rPr lang="en-IE" sz="1800" dirty="0" smtClean="0"/>
              <a:t>In July 2002 while driving on a remote country road in his native county of Westport in the west of Ireland, Michael suffered a heart attack and his car left the road and overturned into a ditch. Unfortunately Michael was dead before anyone had an opportunity to render any assistance. Michael was given full Naval Honours in Dublin before his cremation. </a:t>
            </a:r>
            <a:br>
              <a:rPr lang="en-IE" sz="1800" dirty="0" smtClean="0"/>
            </a:br>
            <a:r>
              <a:rPr lang="en-IE" sz="1800" dirty="0" smtClean="0"/>
              <a:t>As was his wish his ashes were scattered into the sea off Westport </a:t>
            </a:r>
            <a:br>
              <a:rPr lang="en-IE" sz="1800" dirty="0" smtClean="0"/>
            </a:br>
            <a:r>
              <a:rPr lang="en-IE" sz="1800" dirty="0" smtClean="0"/>
              <a:t/>
            </a:r>
            <a:br>
              <a:rPr lang="en-IE" sz="1800" dirty="0" smtClean="0"/>
            </a:br>
            <a:r>
              <a:rPr lang="en-IE" sz="1800" dirty="0" smtClean="0"/>
              <a:t>See </a:t>
            </a:r>
            <a:r>
              <a:rPr lang="en-IE" sz="1800" dirty="0" smtClean="0">
                <a:hlinkClick r:id="rId2"/>
              </a:rPr>
              <a:t>Micks profile </a:t>
            </a:r>
            <a:r>
              <a:rPr lang="en-IE" sz="1800" dirty="0" smtClean="0"/>
              <a:t/>
            </a:r>
            <a:br>
              <a:rPr lang="en-IE" sz="1800" dirty="0" smtClean="0"/>
            </a:br>
            <a:endParaRPr lang="en-IE" sz="1800" dirty="0"/>
          </a:p>
        </p:txBody>
      </p:sp>
      <p:pic>
        <p:nvPicPr>
          <p:cNvPr id="4" name="Content Placeholder 3" descr="mickphilbin[1].jpg"/>
          <p:cNvPicPr>
            <a:picLocks noGrp="1" noChangeAspect="1"/>
          </p:cNvPicPr>
          <p:nvPr>
            <p:ph idx="1"/>
          </p:nvPr>
        </p:nvPicPr>
        <p:blipFill>
          <a:blip r:embed="rId3" cstate="print"/>
          <a:stretch>
            <a:fillRect/>
          </a:stretch>
        </p:blipFill>
        <p:spPr>
          <a:xfrm>
            <a:off x="3347864" y="188640"/>
            <a:ext cx="2376264" cy="2650448"/>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05064"/>
            <a:ext cx="8229600" cy="2016224"/>
          </a:xfrm>
        </p:spPr>
        <p:txBody>
          <a:bodyPr>
            <a:normAutofit fontScale="90000"/>
          </a:bodyPr>
          <a:lstStyle/>
          <a:p>
            <a:pPr algn="l"/>
            <a:r>
              <a:rPr lang="en-IE" sz="1600" b="1" dirty="0" smtClean="0">
                <a:latin typeface="Arial" pitchFamily="34" charset="0"/>
                <a:cs typeface="Arial" pitchFamily="34" charset="0"/>
              </a:rPr>
              <a:t>Lt. Cdr. Robert </a:t>
            </a:r>
            <a:r>
              <a:rPr lang="en-IE" sz="1600" b="1" dirty="0" err="1" smtClean="0">
                <a:latin typeface="Arial" pitchFamily="34" charset="0"/>
                <a:cs typeface="Arial" pitchFamily="34" charset="0"/>
              </a:rPr>
              <a:t>Mulrooney</a:t>
            </a:r>
            <a:r>
              <a:rPr lang="en-IE" sz="1600" b="1" dirty="0" smtClean="0">
                <a:latin typeface="Arial" pitchFamily="34" charset="0"/>
                <a:cs typeface="Arial" pitchFamily="34" charset="0"/>
              </a:rPr>
              <a:t>,  Retired  Officer Commanding the Naval Service Reserve in Limerick and President and founder member of the Limerick Branch of the Irish Naval Association</a:t>
            </a:r>
            <a:br>
              <a:rPr lang="en-IE" sz="1600" b="1" dirty="0" smtClean="0">
                <a:latin typeface="Arial" pitchFamily="34" charset="0"/>
                <a:cs typeface="Arial" pitchFamily="34" charset="0"/>
              </a:rPr>
            </a:br>
            <a:r>
              <a:rPr lang="en-IE" sz="1600" b="1" dirty="0" smtClean="0">
                <a:latin typeface="Arial" pitchFamily="34" charset="0"/>
                <a:cs typeface="Arial" pitchFamily="34" charset="0"/>
              </a:rPr>
              <a:t>      </a:t>
            </a:r>
            <a:br>
              <a:rPr lang="en-IE" sz="1600" b="1" dirty="0" smtClean="0">
                <a:latin typeface="Arial" pitchFamily="34" charset="0"/>
                <a:cs typeface="Arial" pitchFamily="34" charset="0"/>
              </a:rPr>
            </a:br>
            <a:r>
              <a:rPr lang="en-IE" sz="1600" b="1" dirty="0" smtClean="0">
                <a:latin typeface="Arial" pitchFamily="34" charset="0"/>
                <a:cs typeface="Arial" pitchFamily="34" charset="0"/>
              </a:rPr>
              <a:t/>
            </a:r>
            <a:br>
              <a:rPr lang="en-IE" sz="1600" b="1" dirty="0" smtClean="0">
                <a:latin typeface="Arial" pitchFamily="34" charset="0"/>
                <a:cs typeface="Arial" pitchFamily="34" charset="0"/>
              </a:rPr>
            </a:br>
            <a:r>
              <a:rPr lang="en-IE" sz="1600" b="1" dirty="0" smtClean="0">
                <a:latin typeface="Arial" pitchFamily="34" charset="0"/>
                <a:cs typeface="Arial" pitchFamily="34" charset="0"/>
              </a:rPr>
              <a:t/>
            </a:r>
            <a:br>
              <a:rPr lang="en-IE" sz="1600" b="1" dirty="0" smtClean="0">
                <a:latin typeface="Arial" pitchFamily="34" charset="0"/>
                <a:cs typeface="Arial" pitchFamily="34" charset="0"/>
              </a:rPr>
            </a:br>
            <a:r>
              <a:rPr lang="en-IE" sz="1600" b="1" dirty="0" smtClean="0">
                <a:latin typeface="Arial" pitchFamily="34" charset="0"/>
                <a:cs typeface="Arial" pitchFamily="34" charset="0"/>
              </a:rPr>
              <a:t/>
            </a:r>
            <a:br>
              <a:rPr lang="en-IE" sz="1600" b="1" dirty="0" smtClean="0">
                <a:latin typeface="Arial" pitchFamily="34" charset="0"/>
                <a:cs typeface="Arial" pitchFamily="34" charset="0"/>
              </a:rPr>
            </a:br>
            <a:r>
              <a:rPr lang="en-IE" sz="1600" b="1" dirty="0" smtClean="0">
                <a:latin typeface="Arial" pitchFamily="34" charset="0"/>
                <a:cs typeface="Arial" pitchFamily="34" charset="0"/>
              </a:rPr>
              <a:t>                                                                December 2016</a:t>
            </a:r>
            <a:endParaRPr lang="en-IE" sz="1600" b="1" dirty="0">
              <a:latin typeface="Arial" pitchFamily="34" charset="0"/>
              <a:cs typeface="Arial" pitchFamily="34" charset="0"/>
            </a:endParaRPr>
          </a:p>
        </p:txBody>
      </p:sp>
      <p:pic>
        <p:nvPicPr>
          <p:cNvPr id="1026" name="Picture 2" descr="C:\na2017\mulrooney1.jpg"/>
          <p:cNvPicPr>
            <a:picLocks noGrp="1" noChangeAspect="1" noChangeArrowheads="1"/>
          </p:cNvPicPr>
          <p:nvPr>
            <p:ph idx="1"/>
          </p:nvPr>
        </p:nvPicPr>
        <p:blipFill>
          <a:blip r:embed="rId3" cstate="print"/>
          <a:srcRect/>
          <a:stretch>
            <a:fillRect/>
          </a:stretch>
        </p:blipFill>
        <p:spPr bwMode="auto">
          <a:xfrm>
            <a:off x="2843808" y="260648"/>
            <a:ext cx="2736304" cy="333695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4864"/>
            <a:ext cx="8229600" cy="4320480"/>
          </a:xfrm>
        </p:spPr>
        <p:txBody>
          <a:bodyPr>
            <a:normAutofit fontScale="90000"/>
          </a:bodyPr>
          <a:lstStyle/>
          <a:p>
            <a:pPr algn="l"/>
            <a:r>
              <a:rPr lang="en-IE" sz="2000" b="1" dirty="0" smtClean="0"/>
              <a:t>                                    Frank Lynch (President 1992-1994)</a:t>
            </a:r>
            <a:r>
              <a:rPr lang="en-IE" sz="2000" dirty="0" smtClean="0"/>
              <a:t> </a:t>
            </a:r>
            <a:br>
              <a:rPr lang="en-IE" sz="2000" dirty="0" smtClean="0"/>
            </a:br>
            <a:r>
              <a:rPr lang="en-IE" sz="2000" dirty="0" smtClean="0"/>
              <a:t/>
            </a:r>
            <a:br>
              <a:rPr lang="en-IE" sz="2000" dirty="0" smtClean="0"/>
            </a:br>
            <a:r>
              <a:rPr lang="en-IE" sz="2000" dirty="0" smtClean="0"/>
              <a:t>Joined the Maritime Inscription in 1943, and was posted to Dublin Port Control. The name changed to An </a:t>
            </a:r>
            <a:r>
              <a:rPr lang="en-IE" sz="2000" dirty="0" err="1" smtClean="0"/>
              <a:t>Slua</a:t>
            </a:r>
            <a:r>
              <a:rPr lang="en-IE" sz="2000" dirty="0" smtClean="0"/>
              <a:t> </a:t>
            </a:r>
            <a:r>
              <a:rPr lang="en-IE" sz="2000" dirty="0" err="1" smtClean="0"/>
              <a:t>Muiri</a:t>
            </a:r>
            <a:r>
              <a:rPr lang="en-IE" sz="2000" dirty="0" smtClean="0"/>
              <a:t> in 1946, and Frank was commissioned to officer rank in 1955. Frank was a great rifleman and won the overall best individual shot on many occasions. He took command of No. 2 Coy,  An </a:t>
            </a:r>
            <a:r>
              <a:rPr lang="en-IE" sz="2000" dirty="0" err="1" smtClean="0"/>
              <a:t>Slua</a:t>
            </a:r>
            <a:r>
              <a:rPr lang="en-IE" sz="2000" dirty="0" smtClean="0"/>
              <a:t> </a:t>
            </a:r>
            <a:r>
              <a:rPr lang="en-IE" sz="2000" dirty="0" err="1" smtClean="0"/>
              <a:t>Muiri</a:t>
            </a:r>
            <a:r>
              <a:rPr lang="en-IE" sz="2000" dirty="0" smtClean="0"/>
              <a:t> in 1969, where he achieved the highest rank which can be attained in An </a:t>
            </a:r>
            <a:r>
              <a:rPr lang="en-IE" sz="2000" dirty="0" err="1" smtClean="0"/>
              <a:t>Slua</a:t>
            </a:r>
            <a:r>
              <a:rPr lang="en-IE" sz="2000" dirty="0" smtClean="0"/>
              <a:t> </a:t>
            </a:r>
            <a:r>
              <a:rPr lang="en-IE" sz="2000" dirty="0" err="1" smtClean="0"/>
              <a:t>Muiri</a:t>
            </a:r>
            <a:r>
              <a:rPr lang="en-IE" sz="2000" dirty="0" smtClean="0"/>
              <a:t>, Lieutenant. Commander. Frank retired from the Service  in 1983 after 40 years voluntary service. Frank joined the Naval Association in the 80’s and became our first President when the Naval Association was revamped in 1992</a:t>
            </a:r>
            <a:br>
              <a:rPr lang="en-IE" sz="2000" dirty="0" smtClean="0"/>
            </a:br>
            <a:r>
              <a:rPr lang="en-IE" sz="2000" dirty="0" smtClean="0"/>
              <a:t>Frank was a keen soccer player and referee. He probably gave as many years to football as he did to An </a:t>
            </a:r>
            <a:r>
              <a:rPr lang="en-IE" sz="2000" dirty="0" err="1" smtClean="0"/>
              <a:t>Slua</a:t>
            </a:r>
            <a:r>
              <a:rPr lang="en-IE" sz="2000" dirty="0" smtClean="0"/>
              <a:t> </a:t>
            </a:r>
            <a:r>
              <a:rPr lang="en-IE" sz="2000" dirty="0" err="1" smtClean="0"/>
              <a:t>Muiri</a:t>
            </a:r>
            <a:r>
              <a:rPr lang="en-IE" sz="2000" dirty="0" smtClean="0"/>
              <a:t> (now renamed Naval Service Reserve). Frank fell ill and died in 2005. Frank was rendered full Naval Honours by the Naval Association .</a:t>
            </a:r>
            <a:br>
              <a:rPr lang="en-IE" sz="2000" dirty="0" smtClean="0"/>
            </a:br>
            <a:r>
              <a:rPr lang="en-IE" sz="2000" dirty="0" smtClean="0"/>
              <a:t/>
            </a:r>
            <a:br>
              <a:rPr lang="en-IE" sz="2000" dirty="0" smtClean="0"/>
            </a:br>
            <a:r>
              <a:rPr lang="en-IE" sz="2000" dirty="0" smtClean="0"/>
              <a:t>                   </a:t>
            </a:r>
            <a:r>
              <a:rPr lang="en-IE" sz="2000" dirty="0" smtClean="0">
                <a:hlinkClick r:id="rId2"/>
              </a:rPr>
              <a:t>Frank takes the salute at Royal Naval Association memorial service</a:t>
            </a:r>
            <a:endParaRPr lang="en-IE" sz="2000" dirty="0"/>
          </a:p>
        </p:txBody>
      </p:sp>
      <p:pic>
        <p:nvPicPr>
          <p:cNvPr id="4" name="Content Placeholder 3" descr="franklynch[1].jpg"/>
          <p:cNvPicPr>
            <a:picLocks noGrp="1" noChangeAspect="1"/>
          </p:cNvPicPr>
          <p:nvPr>
            <p:ph idx="1"/>
          </p:nvPr>
        </p:nvPicPr>
        <p:blipFill>
          <a:blip r:embed="rId3" cstate="print"/>
          <a:stretch>
            <a:fillRect/>
          </a:stretch>
        </p:blipFill>
        <p:spPr>
          <a:xfrm>
            <a:off x="3563888" y="188640"/>
            <a:ext cx="1440160" cy="1934489"/>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E" sz="800" dirty="0"/>
          </a:p>
        </p:txBody>
      </p:sp>
      <p:pic>
        <p:nvPicPr>
          <p:cNvPr id="4" name="Content Placeholder 3" descr="piarasoconnor[1].jpg"/>
          <p:cNvPicPr>
            <a:picLocks noGrp="1" noChangeAspect="1"/>
          </p:cNvPicPr>
          <p:nvPr>
            <p:ph idx="1"/>
          </p:nvPr>
        </p:nvPicPr>
        <p:blipFill>
          <a:blip r:embed="rId2" cstate="print"/>
          <a:stretch>
            <a:fillRect/>
          </a:stretch>
        </p:blipFill>
        <p:spPr>
          <a:xfrm>
            <a:off x="3707904" y="188640"/>
            <a:ext cx="1517502" cy="1920589"/>
          </a:xfrm>
        </p:spPr>
      </p:pic>
      <p:sp>
        <p:nvSpPr>
          <p:cNvPr id="6146" name="Rectangle 2"/>
          <p:cNvSpPr>
            <a:spLocks noChangeArrowheads="1"/>
          </p:cNvSpPr>
          <p:nvPr/>
        </p:nvSpPr>
        <p:spPr bwMode="auto">
          <a:xfrm>
            <a:off x="323528" y="2522513"/>
            <a:ext cx="7776864" cy="44319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tx1"/>
                </a:solidFill>
                <a:effectLst/>
                <a:latin typeface="Arial" charset="0"/>
                <a:cs typeface="Arial" charset="0"/>
              </a:rPr>
              <a:t>                              </a:t>
            </a:r>
            <a:r>
              <a:rPr kumimoji="0" lang="en-US" sz="1800" b="1" i="0" u="none" strike="noStrike" cap="none" normalizeH="0" baseline="0" dirty="0" err="1" smtClean="0">
                <a:ln>
                  <a:noFill/>
                </a:ln>
                <a:solidFill>
                  <a:schemeClr val="tx1"/>
                </a:solidFill>
                <a:effectLst/>
                <a:latin typeface="Arial" charset="0"/>
                <a:cs typeface="Arial" charset="0"/>
              </a:rPr>
              <a:t>Piaras</a:t>
            </a:r>
            <a:r>
              <a:rPr kumimoji="0" lang="en-US" sz="1800" b="1" i="0" u="none" strike="noStrike" cap="none" normalizeH="0" baseline="0" dirty="0" smtClean="0">
                <a:ln>
                  <a:noFill/>
                </a:ln>
                <a:solidFill>
                  <a:schemeClr val="tx1"/>
                </a:solidFill>
                <a:effectLst/>
                <a:latin typeface="Arial" charset="0"/>
                <a:cs typeface="Arial" charset="0"/>
              </a:rPr>
              <a:t> O'Connor (President 1994-1998)</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Joined the Marine Service in 1940 where he became an Engine Room Artificer, he served on the Mine Planting Vessel, Shark. </a:t>
            </a:r>
            <a:r>
              <a:rPr kumimoji="0" lang="en-US" sz="1600" b="0" i="0" u="none" strike="noStrike" cap="none" normalizeH="0" baseline="0" dirty="0" err="1" smtClean="0">
                <a:ln>
                  <a:noFill/>
                </a:ln>
                <a:solidFill>
                  <a:schemeClr val="tx1"/>
                </a:solidFill>
                <a:effectLst/>
                <a:latin typeface="Arial" charset="0"/>
                <a:cs typeface="Arial" charset="0"/>
              </a:rPr>
              <a:t>Piaras</a:t>
            </a:r>
            <a:r>
              <a:rPr kumimoji="0" lang="en-US" sz="1600" b="0" i="0" u="none" strike="noStrike" cap="none" normalizeH="0" baseline="0" dirty="0" smtClean="0">
                <a:ln>
                  <a:noFill/>
                </a:ln>
                <a:solidFill>
                  <a:schemeClr val="tx1"/>
                </a:solidFill>
                <a:effectLst/>
                <a:latin typeface="Arial" charset="0"/>
                <a:cs typeface="Arial" charset="0"/>
              </a:rPr>
              <a:t> was both boxing and physical training instructor in the service. He served until 1948. A brother of </a:t>
            </a:r>
            <a:r>
              <a:rPr kumimoji="0" lang="en-US" sz="1600" b="0" i="0" u="none" strike="noStrike" cap="none" normalizeH="0" baseline="0" dirty="0" err="1" smtClean="0">
                <a:ln>
                  <a:noFill/>
                </a:ln>
                <a:solidFill>
                  <a:schemeClr val="tx1"/>
                </a:solidFill>
                <a:effectLst/>
                <a:latin typeface="Arial" charset="0"/>
                <a:cs typeface="Arial" charset="0"/>
              </a:rPr>
              <a:t>Piaras's</a:t>
            </a:r>
            <a:r>
              <a:rPr kumimoji="0" lang="en-US" sz="1600" b="0" i="0" u="none" strike="noStrike" cap="none" normalizeH="0" baseline="0" dirty="0" smtClean="0">
                <a:ln>
                  <a:noFill/>
                </a:ln>
                <a:solidFill>
                  <a:schemeClr val="tx1"/>
                </a:solidFill>
                <a:effectLst/>
                <a:latin typeface="Arial" charset="0"/>
                <a:cs typeface="Arial" charset="0"/>
              </a:rPr>
              <a:t> was one of the officers who took over Beggar's Bush Barracks in 1922 when it was handed back by the British, and later was </a:t>
            </a:r>
            <a:r>
              <a:rPr lang="en-US" sz="1600" dirty="0" smtClean="0">
                <a:latin typeface="Arial" charset="0"/>
                <a:cs typeface="Arial" charset="0"/>
              </a:rPr>
              <a:t>officer commanding</a:t>
            </a:r>
            <a:r>
              <a:rPr kumimoji="0" lang="en-US" sz="1600" b="0" i="0" u="none" strike="noStrike" cap="none" normalizeH="0" baseline="0" dirty="0" smtClean="0">
                <a:ln>
                  <a:noFill/>
                </a:ln>
                <a:solidFill>
                  <a:schemeClr val="tx1"/>
                </a:solidFill>
                <a:effectLst/>
                <a:latin typeface="Arial" charset="0"/>
                <a:cs typeface="Arial" charset="0"/>
              </a:rPr>
              <a:t> of </a:t>
            </a:r>
            <a:r>
              <a:rPr kumimoji="0" lang="en-US" sz="1600" b="0" i="0" u="none" strike="noStrike" cap="none" normalizeH="0" baseline="0" dirty="0" err="1" smtClean="0">
                <a:ln>
                  <a:noFill/>
                </a:ln>
                <a:solidFill>
                  <a:schemeClr val="tx1"/>
                </a:solidFill>
                <a:effectLst/>
                <a:latin typeface="Arial" charset="0"/>
                <a:cs typeface="Arial" charset="0"/>
              </a:rPr>
              <a:t>Cathal</a:t>
            </a: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Brugha</a:t>
            </a:r>
            <a:r>
              <a:rPr kumimoji="0" lang="en-US" sz="1600" b="0" i="0" u="none" strike="noStrike" cap="none" normalizeH="0" baseline="0" dirty="0" smtClean="0">
                <a:ln>
                  <a:noFill/>
                </a:ln>
                <a:solidFill>
                  <a:schemeClr val="tx1"/>
                </a:solidFill>
                <a:effectLst/>
                <a:latin typeface="Arial" charset="0"/>
                <a:cs typeface="Arial" charset="0"/>
              </a:rPr>
              <a:t> Barracks,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Colonel </a:t>
            </a:r>
            <a:r>
              <a:rPr kumimoji="0" lang="en-US" sz="1600" b="0" i="0" u="none" strike="noStrike" cap="none" normalizeH="0" baseline="0" dirty="0" err="1" smtClean="0">
                <a:ln>
                  <a:noFill/>
                </a:ln>
                <a:solidFill>
                  <a:schemeClr val="tx1"/>
                </a:solidFill>
                <a:effectLst/>
                <a:latin typeface="Arial" charset="0"/>
                <a:cs typeface="Arial" charset="0"/>
              </a:rPr>
              <a:t>Padraig</a:t>
            </a:r>
            <a:r>
              <a:rPr kumimoji="0" lang="en-US" sz="1600" b="0" i="0" u="none" strike="noStrike" cap="none" normalizeH="0" baseline="0" dirty="0" smtClean="0">
                <a:ln>
                  <a:noFill/>
                </a:ln>
                <a:solidFill>
                  <a:schemeClr val="tx1"/>
                </a:solidFill>
                <a:effectLst/>
                <a:latin typeface="Arial" charset="0"/>
                <a:cs typeface="Arial" charset="0"/>
              </a:rPr>
              <a:t> O'Connor’s name is listed on the board in the Officers Mess.</a:t>
            </a:r>
            <a:r>
              <a:rPr kumimoji="0" lang="en-US" sz="1600" b="0" i="0" u="none" strike="noStrike" cap="none" normalizeH="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Piaras</a:t>
            </a:r>
            <a:r>
              <a:rPr kumimoji="0" lang="en-US" sz="1600" b="0" i="0" u="none" strike="noStrike" cap="none" normalizeH="0" baseline="0" dirty="0" smtClean="0">
                <a:ln>
                  <a:noFill/>
                </a:ln>
                <a:solidFill>
                  <a:schemeClr val="tx1"/>
                </a:solidFill>
                <a:effectLst/>
                <a:latin typeface="Arial" charset="0"/>
                <a:cs typeface="Arial" charset="0"/>
              </a:rPr>
              <a:t> at 84 years made a decision that he would undergo a necessary life saving heart operation and following a triple </a:t>
            </a:r>
            <a:r>
              <a:rPr kumimoji="0" lang="en-US" sz="1600" b="0" i="0" u="none" strike="noStrike" cap="none" normalizeH="0" baseline="0" dirty="0" err="1" smtClean="0">
                <a:ln>
                  <a:noFill/>
                </a:ln>
                <a:solidFill>
                  <a:schemeClr val="tx1"/>
                </a:solidFill>
                <a:effectLst/>
                <a:latin typeface="Arial" charset="0"/>
                <a:cs typeface="Arial" charset="0"/>
              </a:rPr>
              <a:t>byepass</a:t>
            </a:r>
            <a:r>
              <a:rPr kumimoji="0" lang="en-US" sz="1600" b="0" i="0" u="none" strike="noStrike" cap="none" normalizeH="0" baseline="0" dirty="0" smtClean="0">
                <a:ln>
                  <a:noFill/>
                </a:ln>
                <a:solidFill>
                  <a:schemeClr val="tx1"/>
                </a:solidFill>
                <a:effectLst/>
                <a:latin typeface="Arial" charset="0"/>
                <a:cs typeface="Arial" charset="0"/>
              </a:rPr>
              <a:t> enjoyed 2 more years of good health. Unfortunately </a:t>
            </a:r>
            <a:r>
              <a:rPr kumimoji="0" lang="en-US" sz="1600" b="0" i="0" u="none" strike="noStrike" cap="none" normalizeH="0" baseline="0" dirty="0" err="1" smtClean="0">
                <a:ln>
                  <a:noFill/>
                </a:ln>
                <a:solidFill>
                  <a:schemeClr val="tx1"/>
                </a:solidFill>
                <a:effectLst/>
                <a:latin typeface="Arial" charset="0"/>
                <a:cs typeface="Arial" charset="0"/>
              </a:rPr>
              <a:t>Piaras</a:t>
            </a:r>
            <a:r>
              <a:rPr kumimoji="0" lang="en-US" sz="1600" b="0" i="0" u="none" strike="noStrike" cap="none" normalizeH="0" baseline="0" dirty="0" smtClean="0">
                <a:ln>
                  <a:noFill/>
                </a:ln>
                <a:solidFill>
                  <a:schemeClr val="tx1"/>
                </a:solidFill>
                <a:effectLst/>
                <a:latin typeface="Arial" charset="0"/>
                <a:cs typeface="Arial" charset="0"/>
              </a:rPr>
              <a:t> had a slight stroke and developed other health problems and subsequently died on St Patrick’s day 2004. </a:t>
            </a:r>
            <a:r>
              <a:rPr kumimoji="0" lang="en-US" sz="1600" b="0" i="0" u="none" strike="noStrike" cap="none" normalizeH="0" baseline="0" dirty="0" err="1" smtClean="0">
                <a:ln>
                  <a:noFill/>
                </a:ln>
                <a:solidFill>
                  <a:schemeClr val="tx1"/>
                </a:solidFill>
                <a:effectLst/>
                <a:latin typeface="Arial" charset="0"/>
                <a:cs typeface="Arial" charset="0"/>
              </a:rPr>
              <a:t>Piaras</a:t>
            </a:r>
            <a:r>
              <a:rPr kumimoji="0" lang="en-US" sz="1600" b="0" i="0" u="none" strike="noStrike" cap="none" normalizeH="0" baseline="0" dirty="0" smtClean="0">
                <a:ln>
                  <a:noFill/>
                </a:ln>
                <a:solidFill>
                  <a:schemeClr val="tx1"/>
                </a:solidFill>
                <a:effectLst/>
                <a:latin typeface="Arial" charset="0"/>
                <a:cs typeface="Arial" charset="0"/>
              </a:rPr>
              <a:t> was 86 and was rendered full Naval </a:t>
            </a:r>
            <a:r>
              <a:rPr kumimoji="0" lang="en-US" sz="1600" b="0" i="0" u="none" strike="noStrike" cap="none" normalizeH="0" baseline="0" dirty="0" err="1" smtClean="0">
                <a:ln>
                  <a:noFill/>
                </a:ln>
                <a:solidFill>
                  <a:schemeClr val="tx1"/>
                </a:solidFill>
                <a:effectLst/>
                <a:latin typeface="Arial" charset="0"/>
                <a:cs typeface="Arial" charset="0"/>
              </a:rPr>
              <a:t>Honours</a:t>
            </a:r>
            <a:r>
              <a:rPr kumimoji="0" lang="en-US" sz="1600" b="0" i="0" u="none" strike="noStrike" cap="none" normalizeH="0" baseline="0" dirty="0" smtClean="0">
                <a:ln>
                  <a:noFill/>
                </a:ln>
                <a:solidFill>
                  <a:schemeClr val="tx1"/>
                </a:solidFill>
                <a:effectLst/>
                <a:latin typeface="Arial" charset="0"/>
                <a:cs typeface="Arial" charset="0"/>
              </a:rPr>
              <a:t> at Esker Cemetery. </a:t>
            </a:r>
          </a:p>
          <a:p>
            <a:pPr marL="0" marR="0" lvl="0" indent="0"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charset="0"/>
                <a:cs typeface="Arial" charset="0"/>
              </a:rPr>
              <a:t>See    </a:t>
            </a:r>
            <a:r>
              <a:rPr kumimoji="0" lang="en-US" sz="1800" b="0" i="0" u="none" strike="noStrike" cap="none" normalizeH="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hlinkClick r:id="rId3"/>
              </a:rPr>
              <a:t>Piaras's</a:t>
            </a:r>
            <a:r>
              <a:rPr kumimoji="0" lang="en-US" sz="1600" b="0" i="0" u="none" strike="noStrike" cap="none" normalizeH="0" baseline="0" dirty="0" smtClean="0">
                <a:ln>
                  <a:noFill/>
                </a:ln>
                <a:solidFill>
                  <a:schemeClr val="tx1"/>
                </a:solidFill>
                <a:effectLst/>
                <a:latin typeface="Arial" charset="0"/>
                <a:cs typeface="Arial" charset="0"/>
                <a:hlinkClick r:id="rId3"/>
              </a:rPr>
              <a:t> Profile </a:t>
            </a:r>
            <a:r>
              <a:rPr kumimoji="0" lang="en-US" sz="1800" b="0" i="0" u="none" strike="noStrike" cap="none" normalizeH="0" baseline="0" dirty="0" smtClean="0">
                <a:ln>
                  <a:noFill/>
                </a:ln>
                <a:solidFill>
                  <a:schemeClr val="tx1"/>
                </a:solidFill>
                <a:effectLst/>
                <a:latin typeface="Arial" charset="0"/>
                <a:cs typeface="Arial" charset="0"/>
                <a:hlinkClick r:id="rId3"/>
              </a:rPr>
              <a:t/>
            </a:r>
            <a:br>
              <a:rPr kumimoji="0" lang="en-US" sz="1800" b="0" i="0" u="none" strike="noStrike" cap="none" normalizeH="0" baseline="0" dirty="0" smtClean="0">
                <a:ln>
                  <a:noFill/>
                </a:ln>
                <a:solidFill>
                  <a:schemeClr val="tx1"/>
                </a:solidFill>
                <a:effectLst/>
                <a:latin typeface="Arial" charset="0"/>
                <a:cs typeface="Arial" charset="0"/>
                <a:hlinkClick r:id="rId3"/>
              </a:rPr>
            </a:br>
            <a:endParaRPr kumimoji="0" lang="en-US" sz="1800" b="0" i="0" u="none" strike="noStrike" cap="none" normalizeH="0" baseline="0" dirty="0" smtClean="0">
              <a:ln>
                <a:noFill/>
              </a:ln>
              <a:solidFill>
                <a:schemeClr val="tx1"/>
              </a:solidFill>
              <a:effectLst/>
              <a:latin typeface="Arial" charset="0"/>
              <a:cs typeface="Arial" charset="0"/>
              <a:hlinkClick r:id="rId3"/>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96952"/>
            <a:ext cx="8229600" cy="3456384"/>
          </a:xfrm>
        </p:spPr>
        <p:txBody>
          <a:bodyPr>
            <a:normAutofit fontScale="90000"/>
          </a:bodyPr>
          <a:lstStyle/>
          <a:p>
            <a:pPr algn="l"/>
            <a:r>
              <a:rPr lang="en-IE" sz="2200" b="1" dirty="0" smtClean="0"/>
              <a:t>                                                           Ray</a:t>
            </a:r>
            <a:r>
              <a:rPr lang="en-IE" sz="2000" b="1" dirty="0" smtClean="0"/>
              <a:t> </a:t>
            </a:r>
            <a:r>
              <a:rPr lang="en-IE" sz="2200" b="1" dirty="0" smtClean="0"/>
              <a:t>Murphy</a:t>
            </a:r>
            <a:br>
              <a:rPr lang="en-IE" sz="2200" b="1" dirty="0" smtClean="0"/>
            </a:br>
            <a:r>
              <a:rPr lang="en-IE" sz="2200" b="1" dirty="0" smtClean="0"/>
              <a:t>                                                      </a:t>
            </a:r>
            <a:r>
              <a:rPr lang="en-IE" sz="1800" b="1" dirty="0" smtClean="0"/>
              <a:t> (President 1998-2000)</a:t>
            </a:r>
            <a:br>
              <a:rPr lang="en-IE" sz="1800" b="1" dirty="0" smtClean="0"/>
            </a:br>
            <a:r>
              <a:rPr lang="en-IE" sz="1800" dirty="0" smtClean="0"/>
              <a:t> Joined the Marine service in 1941 and served on the Motor Torpedo Boats as an Engine Room Artificer until 1945. Ray was a great swimmer as a young man and won many trophies while in the service. Ray spent most of his civilian life with </a:t>
            </a:r>
            <a:r>
              <a:rPr lang="en-IE" sz="1800" dirty="0" err="1" smtClean="0"/>
              <a:t>Aer</a:t>
            </a:r>
            <a:r>
              <a:rPr lang="en-IE" sz="1800" dirty="0" smtClean="0"/>
              <a:t> </a:t>
            </a:r>
            <a:r>
              <a:rPr lang="en-IE" sz="1800" dirty="0" err="1" smtClean="0"/>
              <a:t>Lingus</a:t>
            </a:r>
            <a:r>
              <a:rPr lang="en-IE" sz="1800" dirty="0" smtClean="0"/>
              <a:t> and did a lot of overseas contract work. Ray and his wife Monica are great singers and are pillars of the R. &amp; R Musical Society. </a:t>
            </a:r>
            <a:br>
              <a:rPr lang="en-IE" sz="1800" dirty="0" smtClean="0"/>
            </a:br>
            <a:r>
              <a:rPr lang="en-IE" sz="1800" dirty="0" smtClean="0"/>
              <a:t>Ray passed away suddenly on Tuesday 26th November 2001 in the manner in which he lived, peacefully and gently. May he Rest in Peace. At his Cremation he was rendered full honours. </a:t>
            </a:r>
            <a:br>
              <a:rPr lang="en-IE" sz="1800" dirty="0" smtClean="0"/>
            </a:br>
            <a:r>
              <a:rPr lang="en-IE" sz="1800" dirty="0" smtClean="0"/>
              <a:t>It was the families wish that Ray's ashes would be scattered off Roche's Point in Cork Harbour.</a:t>
            </a:r>
            <a:br>
              <a:rPr lang="en-IE" sz="1800" dirty="0" smtClean="0"/>
            </a:br>
            <a:r>
              <a:rPr lang="en-IE" sz="1800" dirty="0" smtClean="0"/>
              <a:t>88 members of the Naval Association travelled to Cork to participate in this moving ceremony. Our Chaplain Fr. Des campion assisted at the ceremony. </a:t>
            </a:r>
            <a:br>
              <a:rPr lang="en-IE" sz="1800" dirty="0" smtClean="0"/>
            </a:br>
            <a:r>
              <a:rPr lang="en-IE" sz="1800" dirty="0" smtClean="0"/>
              <a:t/>
            </a:r>
            <a:br>
              <a:rPr lang="en-IE" sz="1800" dirty="0" smtClean="0"/>
            </a:br>
            <a:r>
              <a:rPr lang="en-IE" sz="1800" dirty="0" smtClean="0"/>
              <a:t>See Ray's Ashes </a:t>
            </a:r>
            <a:r>
              <a:rPr lang="en-IE" sz="1800" dirty="0" smtClean="0">
                <a:hlinkClick r:id="rId2"/>
              </a:rPr>
              <a:t>.. scattered in Cork Harbour..</a:t>
            </a:r>
            <a:r>
              <a:rPr lang="en-IE" sz="1800" dirty="0" smtClean="0"/>
              <a:t> </a:t>
            </a:r>
            <a:br>
              <a:rPr lang="en-IE" sz="1800" dirty="0" smtClean="0"/>
            </a:br>
            <a:endParaRPr lang="en-IE" sz="1800" dirty="0"/>
          </a:p>
        </p:txBody>
      </p:sp>
      <p:pic>
        <p:nvPicPr>
          <p:cNvPr id="4" name="Content Placeholder 3" descr="Raymurphy[1].jpg"/>
          <p:cNvPicPr>
            <a:picLocks noGrp="1" noChangeAspect="1"/>
          </p:cNvPicPr>
          <p:nvPr>
            <p:ph idx="1"/>
          </p:nvPr>
        </p:nvPicPr>
        <p:blipFill>
          <a:blip r:embed="rId3" cstate="print"/>
          <a:stretch>
            <a:fillRect/>
          </a:stretch>
        </p:blipFill>
        <p:spPr>
          <a:xfrm>
            <a:off x="3563888" y="260648"/>
            <a:ext cx="2103621" cy="2520280"/>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420888"/>
            <a:ext cx="8640960" cy="3888432"/>
          </a:xfrm>
        </p:spPr>
        <p:txBody>
          <a:bodyPr>
            <a:normAutofit/>
          </a:bodyPr>
          <a:lstStyle/>
          <a:p>
            <a:r>
              <a:rPr lang="en-IE" sz="800" dirty="0" smtClean="0"/>
              <a:t>S                         </a:t>
            </a:r>
            <a:endParaRPr lang="en-IE" sz="800" dirty="0"/>
          </a:p>
        </p:txBody>
      </p:sp>
      <p:pic>
        <p:nvPicPr>
          <p:cNvPr id="4" name="Content Placeholder 3" descr="shay[1].jpg"/>
          <p:cNvPicPr>
            <a:picLocks noGrp="1" noChangeAspect="1"/>
          </p:cNvPicPr>
          <p:nvPr>
            <p:ph idx="1"/>
          </p:nvPr>
        </p:nvPicPr>
        <p:blipFill>
          <a:blip r:embed="rId2" cstate="print"/>
          <a:stretch>
            <a:fillRect/>
          </a:stretch>
        </p:blipFill>
        <p:spPr>
          <a:xfrm>
            <a:off x="4139952" y="188641"/>
            <a:ext cx="1224136" cy="1478006"/>
          </a:xfrm>
        </p:spPr>
      </p:pic>
      <p:sp>
        <p:nvSpPr>
          <p:cNvPr id="2049" name="Rectangle 1"/>
          <p:cNvSpPr>
            <a:spLocks noChangeArrowheads="1"/>
          </p:cNvSpPr>
          <p:nvPr/>
        </p:nvSpPr>
        <p:spPr bwMode="auto">
          <a:xfrm>
            <a:off x="251520" y="1310329"/>
            <a:ext cx="8533456"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pPr>
            <a:r>
              <a:rPr lang="en-US" sz="1600" dirty="0" smtClean="0">
                <a:latin typeface="Arial" charset="0"/>
                <a:cs typeface="Arial" charset="0"/>
              </a:rPr>
              <a:t>                                                               </a:t>
            </a:r>
          </a:p>
          <a:p>
            <a:pPr marL="0" marR="0" lvl="0" indent="0" defTabSz="914400" rtl="0" eaLnBrk="1" fontAlgn="base" latinLnBrk="0" hangingPunct="1">
              <a:lnSpc>
                <a:spcPct val="100000"/>
              </a:lnSpc>
              <a:spcBef>
                <a:spcPct val="0"/>
              </a:spcBef>
              <a:spcAft>
                <a:spcPct val="0"/>
              </a:spcAft>
              <a:buClrTx/>
              <a:buSzTx/>
              <a:buFontTx/>
              <a:buNone/>
              <a:tabLst/>
            </a:pPr>
            <a:r>
              <a:rPr lang="en-US" sz="1600" dirty="0">
                <a:latin typeface="Arial" charset="0"/>
                <a:cs typeface="Arial" charset="0"/>
              </a:rPr>
              <a:t> </a:t>
            </a:r>
            <a:r>
              <a:rPr lang="en-US" sz="1600" dirty="0" smtClean="0">
                <a:latin typeface="Arial" charset="0"/>
                <a:cs typeface="Arial" charset="0"/>
              </a:rPr>
              <a:t>                                                            </a:t>
            </a:r>
            <a:r>
              <a:rPr lang="en-US" sz="1600" b="1" i="1" dirty="0" smtClean="0">
                <a:latin typeface="Arial" charset="0"/>
                <a:cs typeface="Arial" charset="0"/>
              </a:rPr>
              <a:t>CPO Shay McCarthy</a:t>
            </a:r>
          </a:p>
          <a:p>
            <a:pPr marL="0" marR="0" lvl="0" indent="0" defTabSz="914400" rtl="0" eaLnBrk="1" fontAlgn="base" latinLnBrk="0" hangingPunct="1">
              <a:lnSpc>
                <a:spcPct val="100000"/>
              </a:lnSpc>
              <a:spcBef>
                <a:spcPct val="0"/>
              </a:spcBef>
              <a:spcAft>
                <a:spcPct val="0"/>
              </a:spcAft>
              <a:buClrTx/>
              <a:buSzTx/>
              <a:buFontTx/>
              <a:buNone/>
              <a:tabLst/>
            </a:pPr>
            <a:endParaRPr lang="en-US" b="1" i="1" dirty="0">
              <a:latin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Joined An </a:t>
            </a:r>
            <a:r>
              <a:rPr kumimoji="0" lang="en-US" sz="1600" b="0" i="0" u="none" strike="noStrike" cap="none" normalizeH="0" baseline="0" dirty="0" err="1" smtClean="0">
                <a:ln>
                  <a:noFill/>
                </a:ln>
                <a:solidFill>
                  <a:schemeClr val="tx1"/>
                </a:solidFill>
                <a:effectLst/>
                <a:latin typeface="Arial" charset="0"/>
                <a:cs typeface="Arial" charset="0"/>
              </a:rPr>
              <a:t>Slua</a:t>
            </a: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Muiri</a:t>
            </a:r>
            <a:r>
              <a:rPr kumimoji="0" lang="en-US" sz="1600" b="0" i="0" u="none" strike="noStrike" cap="none" normalizeH="0" baseline="0" dirty="0" smtClean="0">
                <a:ln>
                  <a:noFill/>
                </a:ln>
                <a:solidFill>
                  <a:schemeClr val="tx1"/>
                </a:solidFill>
                <a:effectLst/>
                <a:latin typeface="Arial" charset="0"/>
                <a:cs typeface="Arial" charset="0"/>
              </a:rPr>
              <a:t> in 1955 and served 43 years before retiring on age grounds in November 1998. Shay was an excellent Mechanic and anyone who skippered the sail training vessel STY </a:t>
            </a:r>
            <a:r>
              <a:rPr kumimoji="0" lang="en-US" sz="1600" b="0" i="0" u="none" strike="noStrike" cap="none" normalizeH="0" baseline="0" dirty="0" err="1" smtClean="0">
                <a:ln>
                  <a:noFill/>
                </a:ln>
                <a:solidFill>
                  <a:schemeClr val="tx1"/>
                </a:solidFill>
                <a:effectLst/>
                <a:latin typeface="Arial" charset="0"/>
                <a:cs typeface="Arial" charset="0"/>
              </a:rPr>
              <a:t>Creidne</a:t>
            </a:r>
            <a:r>
              <a:rPr kumimoji="0" lang="en-US" sz="1600" b="0" i="0" u="none" strike="noStrike" cap="none" normalizeH="0" baseline="0" dirty="0" smtClean="0">
                <a:ln>
                  <a:noFill/>
                </a:ln>
                <a:solidFill>
                  <a:schemeClr val="tx1"/>
                </a:solidFill>
                <a:effectLst/>
                <a:latin typeface="Arial" charset="0"/>
                <a:cs typeface="Arial" charset="0"/>
              </a:rPr>
              <a:t> would be very happy to have Shay as their ERA on the many trips coastal and overseas. Many a night in bad weather with a problem engine Shay would be down in the smelly bilge fixing the engine when both engine and sail was needed.</a:t>
            </a:r>
            <a:br>
              <a:rPr kumimoji="0" lang="en-US" sz="1600" b="0" i="0" u="none" strike="noStrike" cap="none" normalizeH="0" baseline="0" dirty="0" smtClean="0">
                <a:ln>
                  <a:noFill/>
                </a:ln>
                <a:solidFill>
                  <a:schemeClr val="tx1"/>
                </a:solidFill>
                <a:effectLst/>
                <a:latin typeface="Arial" charset="0"/>
                <a:cs typeface="Arial" charset="0"/>
              </a:rPr>
            </a:b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Shay was a lovely singer and many times we listened as he sang "Anna Marie". </a:t>
            </a:r>
            <a:r>
              <a:rPr lang="en-US" sz="1600" dirty="0" smtClean="0">
                <a:latin typeface="Arial" charset="0"/>
                <a:cs typeface="Arial" charset="0"/>
              </a:rPr>
              <a:t>Shay passed away</a:t>
            </a:r>
            <a:r>
              <a:rPr kumimoji="0" lang="en-US" sz="1600" b="0" i="0" u="none" strike="noStrike" cap="none" normalizeH="0" baseline="0" dirty="0" smtClean="0">
                <a:ln>
                  <a:noFill/>
                </a:ln>
                <a:solidFill>
                  <a:schemeClr val="tx1"/>
                </a:solidFill>
                <a:effectLst/>
                <a:latin typeface="Arial" charset="0"/>
                <a:cs typeface="Arial" charset="0"/>
              </a:rPr>
              <a:t> in St. James Hospital on March 12th 2005. </a:t>
            </a:r>
            <a:r>
              <a:rPr lang="en-US" sz="1600" dirty="0" smtClean="0">
                <a:latin typeface="Arial" charset="0"/>
                <a:cs typeface="Arial" charset="0"/>
              </a:rPr>
              <a:t>The</a:t>
            </a:r>
            <a:r>
              <a:rPr kumimoji="0" lang="en-US" sz="1600" b="0" i="0" u="none" strike="noStrike" cap="none" normalizeH="0" baseline="0" dirty="0" smtClean="0">
                <a:ln>
                  <a:noFill/>
                </a:ln>
                <a:solidFill>
                  <a:schemeClr val="tx1"/>
                </a:solidFill>
                <a:effectLst/>
                <a:latin typeface="Arial" charset="0"/>
                <a:cs typeface="Arial" charset="0"/>
              </a:rPr>
              <a:t> Naval Association rendered</a:t>
            </a:r>
            <a:r>
              <a:rPr kumimoji="0" lang="en-US" sz="1600" b="0" i="0" u="none" strike="noStrike" cap="none" normalizeH="0" dirty="0" smtClean="0">
                <a:ln>
                  <a:noFill/>
                </a:ln>
                <a:solidFill>
                  <a:schemeClr val="tx1"/>
                </a:solidFill>
                <a:effectLst/>
                <a:latin typeface="Arial" charset="0"/>
                <a:cs typeface="Arial" charset="0"/>
              </a:rPr>
              <a:t> Shay</a:t>
            </a:r>
            <a:r>
              <a:rPr kumimoji="0" lang="en-US" sz="1600" b="0" i="0" u="none" strike="noStrike" cap="none" normalizeH="0" baseline="0" dirty="0" smtClean="0">
                <a:ln>
                  <a:noFill/>
                </a:ln>
                <a:solidFill>
                  <a:schemeClr val="tx1"/>
                </a:solidFill>
                <a:effectLst/>
                <a:latin typeface="Arial" charset="0"/>
                <a:cs typeface="Arial" charset="0"/>
              </a:rPr>
              <a:t> Naval </a:t>
            </a:r>
            <a:r>
              <a:rPr kumimoji="0" lang="en-US" sz="1600" b="0" i="0" u="none" strike="noStrike" cap="none" normalizeH="0" baseline="0" dirty="0" err="1" smtClean="0">
                <a:ln>
                  <a:noFill/>
                </a:ln>
                <a:solidFill>
                  <a:schemeClr val="tx1"/>
                </a:solidFill>
                <a:effectLst/>
                <a:latin typeface="Arial" charset="0"/>
                <a:cs typeface="Arial" charset="0"/>
              </a:rPr>
              <a:t>Honours</a:t>
            </a:r>
            <a:r>
              <a:rPr kumimoji="0" lang="en-US" sz="1600" b="0" i="0" u="none" strike="noStrike" cap="none" normalizeH="0" baseline="0" dirty="0" smtClean="0">
                <a:ln>
                  <a:noFill/>
                </a:ln>
                <a:solidFill>
                  <a:schemeClr val="tx1"/>
                </a:solidFill>
                <a:effectLst/>
                <a:latin typeface="Arial" charset="0"/>
                <a:cs typeface="Arial" charset="0"/>
              </a:rPr>
              <a:t> at his funeral, after which, Shay was </a:t>
            </a:r>
            <a:r>
              <a:rPr kumimoji="0" lang="en-US" sz="1600" b="0" i="0" u="none" strike="noStrike" cap="none" normalizeH="0" baseline="0" dirty="0" err="1" smtClean="0">
                <a:ln>
                  <a:noFill/>
                </a:ln>
                <a:solidFill>
                  <a:schemeClr val="tx1"/>
                </a:solidFill>
                <a:effectLst/>
                <a:latin typeface="Arial" charset="0"/>
                <a:cs typeface="Arial" charset="0"/>
              </a:rPr>
              <a:t>creamated</a:t>
            </a:r>
            <a:r>
              <a:rPr kumimoji="0" lang="en-US" sz="1600" b="0" i="0" u="none" strike="noStrike" cap="none" normalizeH="0" baseline="0" dirty="0" smtClean="0">
                <a:ln>
                  <a:noFill/>
                </a:ln>
                <a:solidFill>
                  <a:schemeClr val="tx1"/>
                </a:solidFill>
                <a:effectLst/>
                <a:latin typeface="Arial" charset="0"/>
                <a:cs typeface="Arial" charset="0"/>
              </a:rPr>
              <a:t>. A few days later a Naval Reserve launch under </a:t>
            </a:r>
            <a:r>
              <a:rPr kumimoji="0" lang="en-US" sz="1600" b="0" i="0" u="none" strike="noStrike" cap="none" normalizeH="0" baseline="0" dirty="0" err="1" smtClean="0">
                <a:ln>
                  <a:noFill/>
                </a:ln>
                <a:solidFill>
                  <a:schemeClr val="tx1"/>
                </a:solidFill>
                <a:effectLst/>
                <a:latin typeface="Arial" charset="0"/>
                <a:cs typeface="Arial" charset="0"/>
              </a:rPr>
              <a:t>Lt.Sean</a:t>
            </a: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Earley</a:t>
            </a:r>
            <a:r>
              <a:rPr kumimoji="0" lang="en-US" sz="1600" b="0" i="0" u="none" strike="noStrike" cap="none" normalizeH="0" baseline="0" dirty="0" smtClean="0">
                <a:ln>
                  <a:noFill/>
                </a:ln>
                <a:solidFill>
                  <a:schemeClr val="tx1"/>
                </a:solidFill>
                <a:effectLst/>
                <a:latin typeface="Arial" charset="0"/>
                <a:cs typeface="Arial" charset="0"/>
              </a:rPr>
              <a:t> NSR brought Shay's Family out off Dun Laoghaire to scatter Shay's ashes in the area Shay enjoyed many years training and sailing as a member of An </a:t>
            </a:r>
            <a:r>
              <a:rPr kumimoji="0" lang="en-US" sz="1600" b="0" i="0" u="none" strike="noStrike" cap="none" normalizeH="0" baseline="0" dirty="0" err="1" smtClean="0">
                <a:ln>
                  <a:noFill/>
                </a:ln>
                <a:solidFill>
                  <a:schemeClr val="tx1"/>
                </a:solidFill>
                <a:effectLst/>
                <a:latin typeface="Arial" charset="0"/>
                <a:cs typeface="Arial" charset="0"/>
              </a:rPr>
              <a:t>Slua</a:t>
            </a: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baseline="0" dirty="0" err="1" smtClean="0">
                <a:ln>
                  <a:noFill/>
                </a:ln>
                <a:solidFill>
                  <a:schemeClr val="tx1"/>
                </a:solidFill>
                <a:effectLst/>
                <a:latin typeface="Arial" charset="0"/>
                <a:cs typeface="Arial" charset="0"/>
              </a:rPr>
              <a:t>Muiri</a:t>
            </a:r>
            <a:r>
              <a:rPr kumimoji="0" lang="en-US" sz="1600" b="0" i="0" u="none" strike="noStrike" cap="none" normalizeH="0" baseline="0" dirty="0" smtClean="0">
                <a:ln>
                  <a:noFill/>
                </a:ln>
                <a:solidFill>
                  <a:schemeClr val="tx1"/>
                </a:solidFill>
                <a:effectLst/>
                <a:latin typeface="Arial" charset="0"/>
                <a:cs typeface="Arial" charset="0"/>
              </a:rPr>
              <a:t>. It was a sad moment as Shays two Daughters Sharon and Debbie and Son Seamus Jnr. scattered the ashes off the Launch as P/O John O'Neill piped from the After Deck.    </a:t>
            </a:r>
          </a:p>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                                         </a:t>
            </a:r>
            <a:r>
              <a:rPr kumimoji="0" lang="en-US" sz="1600" b="0" i="0" u="none" strike="noStrike" cap="none" normalizeH="0" dirty="0" smtClean="0">
                <a:ln>
                  <a:noFill/>
                </a:ln>
                <a:solidFill>
                  <a:schemeClr val="tx1"/>
                </a:solidFill>
                <a:effectLst/>
                <a:latin typeface="Arial" charset="0"/>
                <a:cs typeface="Arial" charset="0"/>
              </a:rPr>
              <a:t>                                                                                 </a:t>
            </a:r>
          </a:p>
          <a:p>
            <a:pPr marL="0" marR="0" lvl="0" indent="0"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rPr>
              <a:t> Click link below</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smtClean="0">
                <a:ln>
                  <a:noFill/>
                </a:ln>
                <a:solidFill>
                  <a:schemeClr val="tx1"/>
                </a:solidFill>
                <a:effectLst/>
                <a:latin typeface="Arial" charset="0"/>
                <a:cs typeface="Arial" charset="0"/>
                <a:hlinkClick r:id="rId3"/>
              </a:rPr>
              <a:t>..Shay's Funeral..</a:t>
            </a:r>
            <a:endParaRPr kumimoji="0" lang="en-US" sz="1600" b="0" i="0" u="none" strike="noStrike" cap="none" normalizeH="0" baseline="0" dirty="0" smtClean="0">
              <a:ln>
                <a:noFill/>
              </a:ln>
              <a:solidFill>
                <a:schemeClr val="tx1"/>
              </a:solidFill>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600" b="0" i="0" u="none" strike="noStrike" cap="none" normalizeH="0" baseline="0" dirty="0" smtClean="0">
              <a:ln>
                <a:noFill/>
              </a:ln>
              <a:solidFill>
                <a:schemeClr val="tx1"/>
              </a:solidFill>
              <a:effectLst/>
              <a:latin typeface="Arial" charset="0"/>
              <a:cs typeface="Arial"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IE" sz="800" dirty="0"/>
          </a:p>
        </p:txBody>
      </p:sp>
      <p:sp>
        <p:nvSpPr>
          <p:cNvPr id="3" name="Content Placeholder 2"/>
          <p:cNvSpPr>
            <a:spLocks noGrp="1"/>
          </p:cNvSpPr>
          <p:nvPr>
            <p:ph idx="1"/>
          </p:nvPr>
        </p:nvSpPr>
        <p:spPr>
          <a:xfrm>
            <a:off x="251520" y="1916832"/>
            <a:ext cx="8229600" cy="4752528"/>
          </a:xfrm>
        </p:spPr>
        <p:txBody>
          <a:bodyPr>
            <a:normAutofit fontScale="25000" lnSpcReduction="20000"/>
          </a:bodyPr>
          <a:lstStyle/>
          <a:p>
            <a:pPr>
              <a:buNone/>
            </a:pPr>
            <a:endParaRPr lang="en-IE" dirty="0" smtClean="0"/>
          </a:p>
          <a:p>
            <a:pPr>
              <a:buNone/>
            </a:pPr>
            <a:r>
              <a:rPr lang="en-IE" b="1" dirty="0" smtClean="0"/>
              <a:t>                                           </a:t>
            </a:r>
          </a:p>
          <a:p>
            <a:pPr>
              <a:buNone/>
            </a:pPr>
            <a:endParaRPr lang="en-IE" b="1" dirty="0" smtClean="0"/>
          </a:p>
          <a:p>
            <a:pPr>
              <a:buNone/>
            </a:pPr>
            <a:r>
              <a:rPr lang="en-IE" b="1" dirty="0" smtClean="0"/>
              <a:t>                                                       </a:t>
            </a:r>
          </a:p>
          <a:p>
            <a:pPr>
              <a:buNone/>
            </a:pPr>
            <a:r>
              <a:rPr lang="en-IE" b="1" dirty="0" smtClean="0"/>
              <a:t>                                                              </a:t>
            </a:r>
          </a:p>
          <a:p>
            <a:pPr>
              <a:buNone/>
            </a:pPr>
            <a:endParaRPr lang="en-IE" b="1" dirty="0" smtClean="0"/>
          </a:p>
          <a:p>
            <a:pPr>
              <a:buNone/>
            </a:pPr>
            <a:r>
              <a:rPr lang="en-IE" b="1" dirty="0" smtClean="0"/>
              <a:t>                                                                     </a:t>
            </a:r>
          </a:p>
          <a:p>
            <a:pPr>
              <a:buNone/>
            </a:pPr>
            <a:endParaRPr lang="en-IE" b="1" dirty="0" smtClean="0"/>
          </a:p>
          <a:p>
            <a:pPr>
              <a:buNone/>
            </a:pPr>
            <a:r>
              <a:rPr lang="en-IE" b="1" dirty="0" smtClean="0"/>
              <a:t>                                                                                                                       </a:t>
            </a:r>
            <a:r>
              <a:rPr lang="en-IE" sz="7200" b="1" dirty="0" smtClean="0"/>
              <a:t>Michael Burke (President 2002</a:t>
            </a:r>
            <a:r>
              <a:rPr lang="en-IE" sz="6400" b="1" dirty="0" smtClean="0"/>
              <a:t>)</a:t>
            </a:r>
          </a:p>
          <a:p>
            <a:endParaRPr lang="en-IE" sz="6400" b="1" dirty="0" smtClean="0"/>
          </a:p>
          <a:p>
            <a:pPr>
              <a:buNone/>
            </a:pPr>
            <a:r>
              <a:rPr lang="en-IE" sz="7200" b="1" dirty="0" smtClean="0"/>
              <a:t>        Lt. Cmdr. Michael Burke Joined the Irish Naval Reserve in 1949 and rose through the ranks  to  Lt. Commander. Michael took over as Officer Commanding the Naval Reserve in Waterford in 1964 and retired as commanding officer in 1988.</a:t>
            </a:r>
            <a:br>
              <a:rPr lang="en-IE" sz="7200" b="1" dirty="0" smtClean="0"/>
            </a:br>
            <a:endParaRPr lang="en-IE" sz="7200" b="1" dirty="0" smtClean="0"/>
          </a:p>
          <a:p>
            <a:pPr>
              <a:buNone/>
            </a:pPr>
            <a:r>
              <a:rPr lang="en-IE" sz="7200" b="1" dirty="0" smtClean="0"/>
              <a:t>        Michael born in 1931 had 4 brothers and 3 sisters. Michael had a life long interest in Flower Class Corvettes perhaps due to some of his training on the Irish Flower Class Corvettes in service from 1946 to 1972. Michael was a member of the Flower Class Corvette Association and was Irish delegate to </a:t>
            </a:r>
            <a:r>
              <a:rPr lang="en-IE" sz="7200" b="1" smtClean="0"/>
              <a:t>the Flower </a:t>
            </a:r>
            <a:r>
              <a:rPr lang="en-IE" sz="7200" b="1" dirty="0" smtClean="0"/>
              <a:t>Class Corvette Association. </a:t>
            </a:r>
            <a:br>
              <a:rPr lang="en-IE" sz="7200" b="1" dirty="0" smtClean="0"/>
            </a:br>
            <a:endParaRPr lang="en-IE" sz="7200" b="1" dirty="0" smtClean="0"/>
          </a:p>
          <a:p>
            <a:pPr>
              <a:buNone/>
            </a:pPr>
            <a:r>
              <a:rPr lang="en-IE" sz="7200" b="1" dirty="0" smtClean="0"/>
              <a:t>        Michael was a founder member of the Waterford Branch of the Irish Naval Association and was elected its first chairman in 1993.</a:t>
            </a:r>
            <a:br>
              <a:rPr lang="en-IE" sz="7200" b="1" dirty="0" smtClean="0"/>
            </a:br>
            <a:endParaRPr lang="en-IE" sz="7200" b="1" dirty="0" smtClean="0"/>
          </a:p>
          <a:p>
            <a:pPr>
              <a:buNone/>
            </a:pPr>
            <a:r>
              <a:rPr lang="en-IE" sz="7200" b="1" dirty="0" smtClean="0"/>
              <a:t>        Michael Burke did not enjoy good health in the years prior to his death .</a:t>
            </a:r>
            <a:r>
              <a:rPr lang="en-IE" sz="6400" b="1" dirty="0" smtClean="0"/>
              <a:t/>
            </a:r>
            <a:br>
              <a:rPr lang="en-IE" sz="6400" b="1" dirty="0" smtClean="0"/>
            </a:br>
            <a:endParaRPr lang="en-IE" sz="6400" b="1" dirty="0" smtClean="0"/>
          </a:p>
          <a:p>
            <a:endParaRPr lang="en-IE" dirty="0" smtClean="0"/>
          </a:p>
          <a:p>
            <a:endParaRPr lang="en-IE" dirty="0"/>
          </a:p>
        </p:txBody>
      </p:sp>
      <p:pic>
        <p:nvPicPr>
          <p:cNvPr id="4" name="Picture 3" descr="mickburke1.jpg"/>
          <p:cNvPicPr>
            <a:picLocks noChangeAspect="1"/>
          </p:cNvPicPr>
          <p:nvPr/>
        </p:nvPicPr>
        <p:blipFill>
          <a:blip r:embed="rId2" cstate="print"/>
          <a:stretch>
            <a:fillRect/>
          </a:stretch>
        </p:blipFill>
        <p:spPr>
          <a:xfrm>
            <a:off x="3471054" y="260648"/>
            <a:ext cx="1833507" cy="244827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229600" cy="1143000"/>
          </a:xfrm>
        </p:spPr>
        <p:txBody>
          <a:bodyPr>
            <a:normAutofit/>
          </a:bodyPr>
          <a:lstStyle/>
          <a:p>
            <a:endParaRPr lang="en-IE" sz="800" dirty="0"/>
          </a:p>
        </p:txBody>
      </p:sp>
      <p:sp>
        <p:nvSpPr>
          <p:cNvPr id="3" name="Content Placeholder 2"/>
          <p:cNvSpPr>
            <a:spLocks noGrp="1"/>
          </p:cNvSpPr>
          <p:nvPr>
            <p:ph idx="1"/>
          </p:nvPr>
        </p:nvSpPr>
        <p:spPr>
          <a:xfrm>
            <a:off x="251520" y="1600200"/>
            <a:ext cx="8712968" cy="4525963"/>
          </a:xfrm>
        </p:spPr>
        <p:txBody>
          <a:bodyPr>
            <a:normAutofit fontScale="62500" lnSpcReduction="20000"/>
          </a:bodyPr>
          <a:lstStyle/>
          <a:p>
            <a:pPr>
              <a:buNone/>
            </a:pPr>
            <a:endParaRPr lang="en-IE" dirty="0" smtClean="0"/>
          </a:p>
          <a:p>
            <a:pPr>
              <a:buNone/>
            </a:pPr>
            <a:endParaRPr lang="en-IE" dirty="0" smtClean="0"/>
          </a:p>
          <a:p>
            <a:pPr>
              <a:buNone/>
            </a:pPr>
            <a:endParaRPr lang="en-IE" dirty="0" smtClean="0"/>
          </a:p>
          <a:p>
            <a:pPr>
              <a:buNone/>
            </a:pPr>
            <a:r>
              <a:rPr lang="en-IE" b="1" dirty="0" smtClean="0"/>
              <a:t>                                        </a:t>
            </a:r>
          </a:p>
          <a:p>
            <a:pPr>
              <a:buNone/>
            </a:pPr>
            <a:r>
              <a:rPr lang="en-IE" b="1" dirty="0" smtClean="0"/>
              <a:t>                                            SCPO Seamus Dalton</a:t>
            </a:r>
          </a:p>
          <a:p>
            <a:pPr>
              <a:buNone/>
            </a:pPr>
            <a:endParaRPr lang="en-IE" dirty="0" smtClean="0"/>
          </a:p>
          <a:p>
            <a:pPr marL="514350" indent="-514350">
              <a:buFont typeface="+mj-lt"/>
              <a:buAutoNum type="arabicPeriod"/>
            </a:pPr>
            <a:endParaRPr lang="en-IE" dirty="0" smtClean="0"/>
          </a:p>
          <a:p>
            <a:pPr>
              <a:buNone/>
            </a:pPr>
            <a:r>
              <a:rPr lang="en-IE" dirty="0" smtClean="0"/>
              <a:t>      Senior Chief Petty Officer Seamus Dalton will be remembered as an excellent NCO and every rank above and below Seamus respected him for his training abilities. </a:t>
            </a:r>
          </a:p>
          <a:p>
            <a:pPr>
              <a:buNone/>
            </a:pPr>
            <a:r>
              <a:rPr lang="en-IE" dirty="0" smtClean="0"/>
              <a:t>      He epitomised the real life senior NCO who got things done and no one questioned  Seamus,  they just got on with the task Seamus had given them .  A great Seaman and very well liked by all who came in contact with him. Seamus died of that dreaded disease  “Alzheimer's”  At a relatively young age</a:t>
            </a:r>
            <a:endParaRPr lang="en-IE" dirty="0"/>
          </a:p>
        </p:txBody>
      </p:sp>
      <p:pic>
        <p:nvPicPr>
          <p:cNvPr id="5" name="Picture 4" descr="scpodalton.jpg"/>
          <p:cNvPicPr>
            <a:picLocks noChangeAspect="1"/>
          </p:cNvPicPr>
          <p:nvPr/>
        </p:nvPicPr>
        <p:blipFill>
          <a:blip r:embed="rId2" cstate="print"/>
          <a:stretch>
            <a:fillRect/>
          </a:stretch>
        </p:blipFill>
        <p:spPr>
          <a:xfrm>
            <a:off x="2987824" y="332656"/>
            <a:ext cx="1961400" cy="2448272"/>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996952"/>
            <a:ext cx="8229600" cy="2448272"/>
          </a:xfrm>
        </p:spPr>
        <p:txBody>
          <a:bodyPr>
            <a:normAutofit/>
          </a:bodyPr>
          <a:lstStyle/>
          <a:p>
            <a:pPr algn="l"/>
            <a:r>
              <a:rPr lang="en-IE" sz="2000" dirty="0" smtClean="0"/>
              <a:t>SCPO Noel O’Neill a gentle giant was also a very respect NCO who spent 41 years in An </a:t>
            </a:r>
            <a:r>
              <a:rPr lang="en-IE" sz="2000" dirty="0" err="1" smtClean="0"/>
              <a:t>Slua</a:t>
            </a:r>
            <a:r>
              <a:rPr lang="en-IE" sz="2000" dirty="0" smtClean="0"/>
              <a:t> </a:t>
            </a:r>
            <a:r>
              <a:rPr lang="en-IE" sz="2000" dirty="0" err="1" smtClean="0"/>
              <a:t>Muiri</a:t>
            </a:r>
            <a:r>
              <a:rPr lang="en-IE" sz="2000" dirty="0" smtClean="0"/>
              <a:t> (Naval Reserve) . On retiring from the Service  on age grounds Noel joined the Naval Association and enjoyed many overseas trips with his colleagues in the Limerick Branch and friends and colleagues in the Dublin, Waterford and Cork Branches. Noels health declined over a period of years and Noel sadly  passed away in 2011. Noel is sadly missed by us all</a:t>
            </a:r>
            <a:endParaRPr lang="en-IE" sz="2000" dirty="0"/>
          </a:p>
        </p:txBody>
      </p:sp>
      <p:pic>
        <p:nvPicPr>
          <p:cNvPr id="4" name="Content Placeholder 3" descr="noel444.jpg"/>
          <p:cNvPicPr>
            <a:picLocks noGrp="1" noChangeAspect="1"/>
          </p:cNvPicPr>
          <p:nvPr>
            <p:ph idx="1"/>
          </p:nvPr>
        </p:nvPicPr>
        <p:blipFill>
          <a:blip r:embed="rId2" cstate="print"/>
          <a:stretch>
            <a:fillRect/>
          </a:stretch>
        </p:blipFill>
        <p:spPr>
          <a:xfrm>
            <a:off x="3306577" y="404664"/>
            <a:ext cx="1821481" cy="2448272"/>
          </a:xfr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0968"/>
            <a:ext cx="8229600" cy="3096344"/>
          </a:xfrm>
        </p:spPr>
        <p:txBody>
          <a:bodyPr>
            <a:noAutofit/>
          </a:bodyPr>
          <a:lstStyle/>
          <a:p>
            <a:r>
              <a:rPr lang="en-IE" sz="2000" b="1" dirty="0" smtClean="0"/>
              <a:t/>
            </a:r>
            <a:br>
              <a:rPr lang="en-IE" sz="2000" b="1" dirty="0" smtClean="0"/>
            </a:br>
            <a:r>
              <a:rPr lang="en-IE" sz="2000" b="1" dirty="0" smtClean="0"/>
              <a:t/>
            </a:r>
            <a:br>
              <a:rPr lang="en-IE" sz="2000" b="1" dirty="0" smtClean="0"/>
            </a:br>
            <a:r>
              <a:rPr lang="en-IE" sz="2000" dirty="0" smtClean="0"/>
              <a:t>served in the communications branch of the Naval Service in the 60' 70's. Michael joined the Naval Association when the Association was revamped in 1992 and served as Treasurer. Michael was very active and participated in many trips abroad including the Boston St. Patrick's Day Parade and trips to the WW1 battle sites. </a:t>
            </a:r>
            <a:br>
              <a:rPr lang="en-IE" sz="2000" dirty="0" smtClean="0"/>
            </a:br>
            <a:r>
              <a:rPr lang="en-IE" sz="2000" dirty="0" smtClean="0"/>
              <a:t/>
            </a:r>
            <a:br>
              <a:rPr lang="en-IE" sz="2000" dirty="0" smtClean="0"/>
            </a:br>
            <a:r>
              <a:rPr lang="en-IE" sz="2000" dirty="0" smtClean="0"/>
              <a:t/>
            </a:r>
            <a:br>
              <a:rPr lang="en-IE" sz="2000" dirty="0" smtClean="0"/>
            </a:br>
            <a:r>
              <a:rPr lang="en-IE" sz="2000" dirty="0" smtClean="0"/>
              <a:t/>
            </a:r>
            <a:br>
              <a:rPr lang="en-IE" sz="2000" dirty="0" smtClean="0"/>
            </a:br>
            <a:endParaRPr lang="en-IE" sz="2000" dirty="0"/>
          </a:p>
        </p:txBody>
      </p:sp>
      <p:pic>
        <p:nvPicPr>
          <p:cNvPr id="4" name="Content Placeholder 3" descr="buckley[1].jpg"/>
          <p:cNvPicPr>
            <a:picLocks noGrp="1" noChangeAspect="1"/>
          </p:cNvPicPr>
          <p:nvPr>
            <p:ph idx="1"/>
          </p:nvPr>
        </p:nvPicPr>
        <p:blipFill>
          <a:blip r:embed="rId2" cstate="print"/>
          <a:stretch>
            <a:fillRect/>
          </a:stretch>
        </p:blipFill>
        <p:spPr>
          <a:xfrm>
            <a:off x="3419872" y="1865062"/>
            <a:ext cx="936104" cy="1131890"/>
          </a:xfrm>
        </p:spPr>
      </p:pic>
      <p:pic>
        <p:nvPicPr>
          <p:cNvPr id="5" name="Picture 4" descr="michaelbuckley2.jpg"/>
          <p:cNvPicPr>
            <a:picLocks noChangeAspect="1"/>
          </p:cNvPicPr>
          <p:nvPr/>
        </p:nvPicPr>
        <p:blipFill>
          <a:blip r:embed="rId3" cstate="print"/>
          <a:stretch>
            <a:fillRect/>
          </a:stretch>
        </p:blipFill>
        <p:spPr>
          <a:xfrm>
            <a:off x="2627784" y="548680"/>
            <a:ext cx="3223789" cy="28083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smtClean="0"/>
              <a:t>  </a:t>
            </a:r>
            <a:endParaRPr lang="en-IE" dirty="0"/>
          </a:p>
        </p:txBody>
      </p:sp>
      <p:sp>
        <p:nvSpPr>
          <p:cNvPr id="3" name="Content Placeholder 2"/>
          <p:cNvSpPr>
            <a:spLocks noGrp="1"/>
          </p:cNvSpPr>
          <p:nvPr>
            <p:ph idx="1"/>
          </p:nvPr>
        </p:nvSpPr>
        <p:spPr>
          <a:xfrm>
            <a:off x="179512" y="1600200"/>
            <a:ext cx="8640960" cy="4525963"/>
          </a:xfrm>
        </p:spPr>
        <p:txBody>
          <a:bodyPr>
            <a:normAutofit lnSpcReduction="10000"/>
          </a:bodyPr>
          <a:lstStyle/>
          <a:p>
            <a:pPr>
              <a:buNone/>
            </a:pPr>
            <a:r>
              <a:rPr lang="en-IE" dirty="0" smtClean="0"/>
              <a:t>     </a:t>
            </a:r>
          </a:p>
          <a:p>
            <a:pPr>
              <a:buNone/>
            </a:pPr>
            <a:endParaRPr lang="en-IE" sz="2200" dirty="0" smtClean="0"/>
          </a:p>
          <a:p>
            <a:pPr>
              <a:buNone/>
            </a:pPr>
            <a:endParaRPr lang="en-IE" sz="2200" dirty="0" smtClean="0"/>
          </a:p>
          <a:p>
            <a:pPr algn="just">
              <a:buNone/>
            </a:pPr>
            <a:r>
              <a:rPr lang="en-IE" sz="2200" dirty="0" smtClean="0"/>
              <a:t>      P/O Paddy </a:t>
            </a:r>
            <a:r>
              <a:rPr lang="en-IE" sz="2200" dirty="0" err="1" smtClean="0"/>
              <a:t>Dunphy</a:t>
            </a:r>
            <a:r>
              <a:rPr lang="en-IE" sz="2200" dirty="0" smtClean="0"/>
              <a:t> was a member of the Waterford Branch of An </a:t>
            </a:r>
            <a:r>
              <a:rPr lang="en-IE" sz="2200" dirty="0" err="1" smtClean="0"/>
              <a:t>Slua</a:t>
            </a:r>
            <a:r>
              <a:rPr lang="en-IE" sz="2200" dirty="0" smtClean="0"/>
              <a:t> </a:t>
            </a:r>
            <a:r>
              <a:rPr lang="en-IE" sz="2200" dirty="0" err="1" smtClean="0"/>
              <a:t>Muiri</a:t>
            </a:r>
            <a:r>
              <a:rPr lang="en-IE" sz="2200" dirty="0" smtClean="0"/>
              <a:t>. Following his retirement from An </a:t>
            </a:r>
            <a:r>
              <a:rPr lang="en-IE" sz="2200" dirty="0" err="1" smtClean="0"/>
              <a:t>Slua</a:t>
            </a:r>
            <a:r>
              <a:rPr lang="en-IE" sz="2200" dirty="0" smtClean="0"/>
              <a:t> </a:t>
            </a:r>
            <a:r>
              <a:rPr lang="en-IE" sz="2200" dirty="0" err="1" smtClean="0"/>
              <a:t>Muiri</a:t>
            </a:r>
            <a:r>
              <a:rPr lang="en-IE" sz="2200" dirty="0" smtClean="0"/>
              <a:t> Paddy joined the Naval Association. It is sad to recall that Paddy’s two brothers died suddenly of Heart Attacks at a relatively young age, and little did we know, Paddy would follow shortly also from a Heart attack. The three brothers are buried side by side in Waterford Cemetery and you cannot help but notice on the Headstone  they died almost a year apart and almost to the day  and you cannot help but remember similar graves in the Battle fields of Belgium and France holding many young Brothers who went with the Pals Brigades to fight in the Great War</a:t>
            </a:r>
          </a:p>
          <a:p>
            <a:pPr>
              <a:buNone/>
            </a:pPr>
            <a:endParaRPr lang="en-IE" sz="2200" dirty="0" smtClean="0"/>
          </a:p>
        </p:txBody>
      </p:sp>
      <p:pic>
        <p:nvPicPr>
          <p:cNvPr id="4" name="Picture 3" descr="pdunphy.jpg"/>
          <p:cNvPicPr>
            <a:picLocks noChangeAspect="1"/>
          </p:cNvPicPr>
          <p:nvPr/>
        </p:nvPicPr>
        <p:blipFill>
          <a:blip r:embed="rId2" cstate="print"/>
          <a:stretch>
            <a:fillRect/>
          </a:stretch>
        </p:blipFill>
        <p:spPr>
          <a:xfrm>
            <a:off x="3563888" y="332655"/>
            <a:ext cx="1800200" cy="2202187"/>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68960"/>
            <a:ext cx="8229600" cy="3528392"/>
          </a:xfrm>
        </p:spPr>
        <p:txBody>
          <a:bodyPr>
            <a:normAutofit fontScale="90000"/>
          </a:bodyPr>
          <a:lstStyle/>
          <a:p>
            <a:r>
              <a:rPr lang="en-IE" sz="2700" b="1" dirty="0"/>
              <a:t/>
            </a:r>
            <a:br>
              <a:rPr lang="en-IE" sz="2700" b="1" dirty="0"/>
            </a:br>
            <a:r>
              <a:rPr lang="en-IE" sz="2700" b="1" dirty="0" smtClean="0"/>
              <a:t>Dick </a:t>
            </a:r>
            <a:r>
              <a:rPr lang="en-IE" sz="2700" b="1" dirty="0"/>
              <a:t>L</a:t>
            </a:r>
            <a:r>
              <a:rPr lang="en-IE" sz="2700" b="1" dirty="0" smtClean="0"/>
              <a:t>arkin</a:t>
            </a:r>
            <a:r>
              <a:rPr lang="en-IE" sz="2700" dirty="0" smtClean="0"/>
              <a:t> </a:t>
            </a:r>
            <a:r>
              <a:rPr lang="en-IE" sz="800" dirty="0" smtClean="0"/>
              <a:t/>
            </a:r>
            <a:br>
              <a:rPr lang="en-IE" sz="800" dirty="0" smtClean="0"/>
            </a:br>
            <a:r>
              <a:rPr lang="en-IE" sz="800" dirty="0"/>
              <a:t/>
            </a:r>
            <a:br>
              <a:rPr lang="en-IE" sz="800" dirty="0"/>
            </a:br>
            <a:r>
              <a:rPr lang="en-IE" sz="1800" dirty="0" smtClean="0"/>
              <a:t>SCPO Larkin joined the Maritime Inscription in 1943 which subsequently was renamed An </a:t>
            </a:r>
            <a:r>
              <a:rPr lang="en-IE" sz="1800" dirty="0" err="1" smtClean="0"/>
              <a:t>Slua</a:t>
            </a:r>
            <a:r>
              <a:rPr lang="en-IE" sz="1800" dirty="0" smtClean="0"/>
              <a:t> </a:t>
            </a:r>
            <a:r>
              <a:rPr lang="en-IE" sz="1800" dirty="0" err="1" smtClean="0"/>
              <a:t>Muiri</a:t>
            </a:r>
            <a:r>
              <a:rPr lang="en-IE" sz="1800" dirty="0" smtClean="0"/>
              <a:t> in 1947 and rose through the ranks to Senior Chief Petty Officer and retired on reaching the retirement age for his rank in 1986. Dick as he was known to his friends will always be remembered for his catch phrase "Hello There". </a:t>
            </a:r>
            <a:br>
              <a:rPr lang="en-IE" sz="1800" dirty="0" smtClean="0"/>
            </a:br>
            <a:r>
              <a:rPr lang="en-IE" sz="1800" dirty="0" smtClean="0"/>
              <a:t>Dick was to travel to Boston in 1996 with the Naval Association to participate in the Boston St. Patrick's Day Parade celebrating the 50th anniversary of the establishment of the Naval Service in 1946 (formerly The Marine Service). However Dick got sick some weeks before we were to travel and passed away on Wednesday 13th March 1996 two days short of his 70th Birthday. Many will remember the Mass celebrated by the US Military Chaplain at Fort </a:t>
            </a:r>
            <a:r>
              <a:rPr lang="en-IE" sz="1800" dirty="0" err="1" smtClean="0"/>
              <a:t>Deven's</a:t>
            </a:r>
            <a:r>
              <a:rPr lang="en-IE" sz="1800" dirty="0" smtClean="0"/>
              <a:t> on Friday 15th (the Day Dick was buried)at the close of his sermon the Chaplain referring to Dick said, I some how believe at this very moment Dick is arriving in Heaven and saying to God "Hello There" </a:t>
            </a:r>
            <a:br>
              <a:rPr lang="en-IE" sz="1800" dirty="0" smtClean="0"/>
            </a:br>
            <a:r>
              <a:rPr lang="en-IE" sz="1800" dirty="0" smtClean="0"/>
              <a:t/>
            </a:r>
            <a:br>
              <a:rPr lang="en-IE" sz="1800" dirty="0" smtClean="0"/>
            </a:br>
            <a:r>
              <a:rPr lang="en-IE" sz="1800" dirty="0" smtClean="0"/>
              <a:t/>
            </a:r>
            <a:br>
              <a:rPr lang="en-IE" sz="1800" dirty="0" smtClean="0"/>
            </a:br>
            <a:r>
              <a:rPr lang="en-IE" sz="1800" dirty="0" smtClean="0"/>
              <a:t/>
            </a:r>
            <a:br>
              <a:rPr lang="en-IE" sz="1800" dirty="0" smtClean="0"/>
            </a:br>
            <a:endParaRPr lang="en-IE" sz="1800" dirty="0"/>
          </a:p>
        </p:txBody>
      </p:sp>
      <p:pic>
        <p:nvPicPr>
          <p:cNvPr id="4" name="Content Placeholder 3" descr="dick[1].jpg"/>
          <p:cNvPicPr>
            <a:picLocks noGrp="1" noChangeAspect="1"/>
          </p:cNvPicPr>
          <p:nvPr>
            <p:ph idx="1"/>
          </p:nvPr>
        </p:nvPicPr>
        <p:blipFill>
          <a:blip r:embed="rId2" cstate="print"/>
          <a:stretch>
            <a:fillRect/>
          </a:stretch>
        </p:blipFill>
        <p:spPr>
          <a:xfrm>
            <a:off x="3419872" y="112631"/>
            <a:ext cx="2232248" cy="2821325"/>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p:txBody>
          <a:bodyPr>
            <a:normAutofit lnSpcReduction="10000"/>
          </a:bodyPr>
          <a:lstStyle/>
          <a:p>
            <a:r>
              <a:rPr lang="en-IE" sz="1600" b="1" dirty="0" smtClean="0">
                <a:latin typeface="Arial" pitchFamily="34" charset="0"/>
                <a:cs typeface="Arial" pitchFamily="34" charset="0"/>
              </a:rPr>
              <a:t>                                                    </a:t>
            </a:r>
          </a:p>
          <a:p>
            <a:endParaRPr lang="en-IE" sz="1600" b="1" dirty="0" smtClean="0">
              <a:latin typeface="Arial" pitchFamily="34" charset="0"/>
              <a:cs typeface="Arial" pitchFamily="34" charset="0"/>
            </a:endParaRPr>
          </a:p>
          <a:p>
            <a:endParaRPr lang="en-IE" sz="1600" b="1" dirty="0" smtClean="0">
              <a:latin typeface="Arial" pitchFamily="34" charset="0"/>
              <a:cs typeface="Arial" pitchFamily="34" charset="0"/>
            </a:endParaRPr>
          </a:p>
          <a:p>
            <a:endParaRPr lang="en-IE" sz="2000" b="1" dirty="0" smtClean="0">
              <a:latin typeface="Arial" pitchFamily="34" charset="0"/>
              <a:cs typeface="Arial" pitchFamily="34" charset="0"/>
            </a:endParaRPr>
          </a:p>
          <a:p>
            <a:r>
              <a:rPr lang="en-IE" sz="2000" b="1" dirty="0" smtClean="0">
                <a:latin typeface="Arial" pitchFamily="34" charset="0"/>
                <a:cs typeface="Arial" pitchFamily="34" charset="0"/>
              </a:rPr>
              <a:t>                                      Pierce Power</a:t>
            </a:r>
          </a:p>
          <a:p>
            <a:pPr>
              <a:buNone/>
            </a:pPr>
            <a:endParaRPr lang="en-IE" sz="2000" b="1" dirty="0" smtClean="0">
              <a:latin typeface="Arial" pitchFamily="34" charset="0"/>
              <a:cs typeface="Arial" pitchFamily="34" charset="0"/>
            </a:endParaRPr>
          </a:p>
          <a:p>
            <a:r>
              <a:rPr lang="en-IE" sz="2000" dirty="0" smtClean="0">
                <a:latin typeface="Arial" pitchFamily="34" charset="0"/>
                <a:cs typeface="Arial" pitchFamily="34" charset="0"/>
              </a:rPr>
              <a:t>Pierce was a Petty Officer attached to the Cadre  Staff at </a:t>
            </a:r>
            <a:r>
              <a:rPr lang="en-IE" sz="2000" dirty="0" err="1" smtClean="0">
                <a:latin typeface="Arial" pitchFamily="34" charset="0"/>
                <a:cs typeface="Arial" pitchFamily="34" charset="0"/>
              </a:rPr>
              <a:t>Cathal</a:t>
            </a:r>
            <a:r>
              <a:rPr lang="en-IE" sz="2000" dirty="0" smtClean="0">
                <a:latin typeface="Arial" pitchFamily="34" charset="0"/>
                <a:cs typeface="Arial" pitchFamily="34" charset="0"/>
              </a:rPr>
              <a:t> </a:t>
            </a:r>
            <a:r>
              <a:rPr lang="en-IE" sz="2000" dirty="0" err="1" smtClean="0">
                <a:latin typeface="Arial" pitchFamily="34" charset="0"/>
                <a:cs typeface="Arial" pitchFamily="34" charset="0"/>
              </a:rPr>
              <a:t>Brugha</a:t>
            </a:r>
            <a:r>
              <a:rPr lang="en-IE" sz="2000" dirty="0" smtClean="0">
                <a:latin typeface="Arial" pitchFamily="34" charset="0"/>
                <a:cs typeface="Arial" pitchFamily="34" charset="0"/>
              </a:rPr>
              <a:t> Barracks in Dublin until reaching the age of retiring at 60 years of age, following 42 years in the Naval Service. </a:t>
            </a:r>
          </a:p>
          <a:p>
            <a:r>
              <a:rPr lang="en-IE" sz="2000" dirty="0" smtClean="0">
                <a:latin typeface="Arial" pitchFamily="34" charset="0"/>
                <a:cs typeface="Arial" pitchFamily="34" charset="0"/>
              </a:rPr>
              <a:t>Pierce had been a member of the Naval Association for many years. Pierce passed away suddenly at home in August 2016</a:t>
            </a:r>
          </a:p>
          <a:p>
            <a:r>
              <a:rPr lang="en-IE" sz="2000" dirty="0" smtClean="0">
                <a:latin typeface="Arial" pitchFamily="34" charset="0"/>
                <a:cs typeface="Arial" pitchFamily="34" charset="0"/>
              </a:rPr>
              <a:t>His colleagues in the Dublin Branch of the Naval Association were Pall Bearers at the Funeral celebrated by </a:t>
            </a:r>
            <a:r>
              <a:rPr lang="en-IE" sz="2000" dirty="0" err="1" smtClean="0">
                <a:latin typeface="Arial" pitchFamily="34" charset="0"/>
                <a:cs typeface="Arial" pitchFamily="34" charset="0"/>
              </a:rPr>
              <a:t>Fr.Des</a:t>
            </a:r>
            <a:r>
              <a:rPr lang="en-IE" sz="2000" dirty="0" smtClean="0">
                <a:latin typeface="Arial" pitchFamily="34" charset="0"/>
                <a:cs typeface="Arial" pitchFamily="34" charset="0"/>
              </a:rPr>
              <a:t> Campion the Naval Chaplain and assisted by former NSR Lt. Jimmy Fennell now an ordained Deacon of the Catholic Church.</a:t>
            </a:r>
          </a:p>
          <a:p>
            <a:endParaRPr lang="en-IE" dirty="0"/>
          </a:p>
        </p:txBody>
      </p:sp>
      <p:pic>
        <p:nvPicPr>
          <p:cNvPr id="2050" name="Picture 2" descr="C:\deceased\pierce.jpg"/>
          <p:cNvPicPr>
            <a:picLocks noChangeAspect="1" noChangeArrowheads="1"/>
          </p:cNvPicPr>
          <p:nvPr/>
        </p:nvPicPr>
        <p:blipFill>
          <a:blip r:embed="rId2" cstate="print"/>
          <a:srcRect/>
          <a:stretch>
            <a:fillRect/>
          </a:stretch>
        </p:blipFill>
        <p:spPr bwMode="auto">
          <a:xfrm>
            <a:off x="3491880" y="332655"/>
            <a:ext cx="1569248" cy="192057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44824"/>
            <a:ext cx="8229600" cy="4608512"/>
          </a:xfrm>
        </p:spPr>
        <p:txBody>
          <a:bodyPr>
            <a:normAutofit/>
          </a:bodyPr>
          <a:lstStyle/>
          <a:p>
            <a:pPr algn="l"/>
            <a:r>
              <a:rPr lang="en-IE" sz="2400" dirty="0" smtClean="0">
                <a:latin typeface="Arial" pitchFamily="34" charset="0"/>
                <a:cs typeface="Arial" pitchFamily="34" charset="0"/>
              </a:rPr>
              <a:t>Liam Clarke a serving member of the Naval Service when he passed away in 2008 was serving on the Cadre Staff at </a:t>
            </a:r>
            <a:r>
              <a:rPr lang="en-IE" sz="2400" dirty="0" err="1" smtClean="0">
                <a:latin typeface="Arial" pitchFamily="34" charset="0"/>
                <a:cs typeface="Arial" pitchFamily="34" charset="0"/>
              </a:rPr>
              <a:t>Cathal</a:t>
            </a:r>
            <a:r>
              <a:rPr lang="en-IE" sz="2400" dirty="0" smtClean="0">
                <a:latin typeface="Arial" pitchFamily="34" charset="0"/>
                <a:cs typeface="Arial" pitchFamily="34" charset="0"/>
              </a:rPr>
              <a:t> </a:t>
            </a:r>
            <a:r>
              <a:rPr lang="en-IE" sz="2400" dirty="0" err="1" smtClean="0">
                <a:latin typeface="Arial" pitchFamily="34" charset="0"/>
                <a:cs typeface="Arial" pitchFamily="34" charset="0"/>
              </a:rPr>
              <a:t>Brugha</a:t>
            </a:r>
            <a:r>
              <a:rPr lang="en-IE" sz="2400" dirty="0" smtClean="0">
                <a:latin typeface="Arial" pitchFamily="34" charset="0"/>
                <a:cs typeface="Arial" pitchFamily="34" charset="0"/>
              </a:rPr>
              <a:t> Barracks in Dublin. One lasting memory of Liam is his delight as he skied down the Mountain in Boston when the Naval Association when on a skiing trip</a:t>
            </a:r>
            <a:br>
              <a:rPr lang="en-IE" sz="2400" dirty="0" smtClean="0">
                <a:latin typeface="Arial" pitchFamily="34" charset="0"/>
                <a:cs typeface="Arial" pitchFamily="34" charset="0"/>
              </a:rPr>
            </a:br>
            <a:r>
              <a:rPr lang="en-IE" sz="2400" dirty="0" smtClean="0">
                <a:latin typeface="Arial" pitchFamily="34" charset="0"/>
                <a:cs typeface="Arial" pitchFamily="34" charset="0"/>
              </a:rPr>
              <a:t>in 1998.  </a:t>
            </a:r>
            <a:endParaRPr lang="en-IE" sz="2400" dirty="0">
              <a:latin typeface="Arial" pitchFamily="34" charset="0"/>
              <a:cs typeface="Arial" pitchFamily="34" charset="0"/>
            </a:endParaRPr>
          </a:p>
        </p:txBody>
      </p:sp>
      <p:sp>
        <p:nvSpPr>
          <p:cNvPr id="5" name="Content Placeholder 4"/>
          <p:cNvSpPr>
            <a:spLocks noGrp="1"/>
          </p:cNvSpPr>
          <p:nvPr>
            <p:ph idx="1"/>
          </p:nvPr>
        </p:nvSpPr>
        <p:spPr/>
        <p:txBody>
          <a:bodyPr/>
          <a:lstStyle/>
          <a:p>
            <a:endParaRPr lang="en-IE"/>
          </a:p>
        </p:txBody>
      </p:sp>
      <p:pic>
        <p:nvPicPr>
          <p:cNvPr id="1026" name="Picture 2" descr="C:\deceased\liamclarke.jpg"/>
          <p:cNvPicPr>
            <a:picLocks noChangeAspect="1" noChangeArrowheads="1"/>
          </p:cNvPicPr>
          <p:nvPr/>
        </p:nvPicPr>
        <p:blipFill>
          <a:blip r:embed="rId2" cstate="print"/>
          <a:srcRect/>
          <a:stretch>
            <a:fillRect/>
          </a:stretch>
        </p:blipFill>
        <p:spPr bwMode="auto">
          <a:xfrm>
            <a:off x="3707904" y="332656"/>
            <a:ext cx="1447423" cy="1499271"/>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endParaRPr lang="en-IE" sz="2400" b="1" dirty="0" smtClean="0"/>
          </a:p>
          <a:p>
            <a:endParaRPr lang="en-IE" sz="2400" b="1" dirty="0" smtClean="0"/>
          </a:p>
          <a:p>
            <a:endParaRPr lang="en-IE" sz="2400" b="1" dirty="0" smtClean="0"/>
          </a:p>
          <a:p>
            <a:r>
              <a:rPr lang="en-IE" sz="2400" b="1" dirty="0" smtClean="0"/>
              <a:t>Also to be remembered and hopefully photo's details will be added when they are at hand. </a:t>
            </a:r>
          </a:p>
          <a:p>
            <a:endParaRPr lang="en-IE"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457200" y="2708920"/>
            <a:ext cx="8229600" cy="3417243"/>
          </a:xfrm>
        </p:spPr>
        <p:txBody>
          <a:bodyPr>
            <a:normAutofit/>
          </a:bodyPr>
          <a:lstStyle/>
          <a:p>
            <a:pPr>
              <a:buNone/>
            </a:pPr>
            <a:r>
              <a:rPr lang="en-IE" sz="2400" b="1" dirty="0" smtClean="0"/>
              <a:t>                                            Patrick Butler </a:t>
            </a:r>
          </a:p>
          <a:p>
            <a:pPr>
              <a:buNone/>
            </a:pPr>
            <a:endParaRPr lang="en-IE" sz="2400" b="1" dirty="0" smtClean="0"/>
          </a:p>
          <a:p>
            <a:pPr>
              <a:buNone/>
            </a:pPr>
            <a:r>
              <a:rPr lang="en-IE" sz="2400" dirty="0" smtClean="0"/>
              <a:t>     Pat served in the Naval Service in 50's and later joined the Naval Association when the Association was revamped in 1992 and participated in many trips abroad including the Boston St. Patrick's Day Parade and trips to the WW1 Battle sites. </a:t>
            </a:r>
          </a:p>
          <a:p>
            <a:endParaRPr lang="en-IE"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a:xfrm>
            <a:off x="251520" y="1600200"/>
            <a:ext cx="8640960" cy="4525963"/>
          </a:xfrm>
        </p:spPr>
        <p:txBody>
          <a:bodyPr/>
          <a:lstStyle/>
          <a:p>
            <a:endParaRPr lang="en-IE" b="1" dirty="0" smtClean="0"/>
          </a:p>
          <a:p>
            <a:pPr>
              <a:buNone/>
            </a:pPr>
            <a:r>
              <a:rPr lang="en-IE" sz="2000" b="1" dirty="0" smtClean="0"/>
              <a:t>                                                  Peter Fitzpatrick</a:t>
            </a:r>
          </a:p>
          <a:p>
            <a:pPr>
              <a:buNone/>
            </a:pPr>
            <a:r>
              <a:rPr lang="en-IE" b="1" dirty="0" smtClean="0"/>
              <a:t>  </a:t>
            </a:r>
            <a:r>
              <a:rPr lang="en-IE" sz="2400" dirty="0" smtClean="0"/>
              <a:t>Peter served in the Marine Service from 1943 and the Naval</a:t>
            </a:r>
          </a:p>
          <a:p>
            <a:pPr>
              <a:buNone/>
            </a:pPr>
            <a:r>
              <a:rPr lang="en-IE" sz="2400" dirty="0" smtClean="0"/>
              <a:t>Service when re-named in 1946 and left the service in the mid 50's.</a:t>
            </a:r>
          </a:p>
          <a:p>
            <a:pPr>
              <a:buNone/>
            </a:pPr>
            <a:r>
              <a:rPr lang="en-IE" sz="2400" dirty="0" smtClean="0"/>
              <a:t>      </a:t>
            </a:r>
          </a:p>
          <a:p>
            <a:pPr>
              <a:buNone/>
            </a:pPr>
            <a:r>
              <a:rPr lang="en-IE" sz="2400" dirty="0" smtClean="0"/>
              <a:t>                     Peter joined the Naval Association in 1992 </a:t>
            </a:r>
          </a:p>
          <a:p>
            <a:pPr>
              <a:buNone/>
            </a:pPr>
            <a:r>
              <a:rPr lang="en-IE" dirty="0" smtClean="0"/>
              <a:t>     </a:t>
            </a:r>
            <a:endParaRPr lang="en-IE"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14202"/>
          </a:xfrm>
        </p:spPr>
        <p:txBody>
          <a:bodyPr>
            <a:normAutofit/>
          </a:bodyPr>
          <a:lstStyle/>
          <a:p>
            <a:endParaRPr lang="en-IE" sz="800" dirty="0"/>
          </a:p>
        </p:txBody>
      </p:sp>
      <p:sp>
        <p:nvSpPr>
          <p:cNvPr id="3" name="Content Placeholder 2"/>
          <p:cNvSpPr>
            <a:spLocks noGrp="1"/>
          </p:cNvSpPr>
          <p:nvPr>
            <p:ph idx="1"/>
          </p:nvPr>
        </p:nvSpPr>
        <p:spPr/>
        <p:txBody>
          <a:bodyPr/>
          <a:lstStyle/>
          <a:p>
            <a:r>
              <a:rPr lang="en-IE" b="1" dirty="0" smtClean="0"/>
              <a:t>                      </a:t>
            </a:r>
          </a:p>
          <a:p>
            <a:endParaRPr lang="en-IE" sz="2400" b="1" dirty="0" smtClean="0"/>
          </a:p>
          <a:p>
            <a:r>
              <a:rPr lang="en-IE" sz="2400" b="1" dirty="0" smtClean="0"/>
              <a:t>                                    Basil Switzer R.I.P. </a:t>
            </a:r>
          </a:p>
          <a:p>
            <a:endParaRPr lang="en-IE" b="1" dirty="0" smtClean="0"/>
          </a:p>
          <a:p>
            <a:pPr>
              <a:buNone/>
            </a:pPr>
            <a:r>
              <a:rPr lang="en-IE" sz="2400" dirty="0" smtClean="0"/>
              <a:t>Spent many years in the Marine Service and the Naval Service.</a:t>
            </a:r>
          </a:p>
          <a:p>
            <a:pPr>
              <a:buNone/>
            </a:pPr>
            <a:r>
              <a:rPr lang="en-IE" sz="2400" dirty="0" smtClean="0"/>
              <a:t>Basil was a member of Naval Association up to his death in 2012 </a:t>
            </a:r>
          </a:p>
          <a:p>
            <a:pPr>
              <a:buNone/>
            </a:pPr>
            <a:endParaRPr lang="en-IE" dirty="0"/>
          </a:p>
        </p:txBody>
      </p:sp>
      <p:pic>
        <p:nvPicPr>
          <p:cNvPr id="1026" name="Picture 2" descr="C:\deceasedphoto\basil Swtzer.JPG"/>
          <p:cNvPicPr>
            <a:picLocks noChangeAspect="1" noChangeArrowheads="1"/>
          </p:cNvPicPr>
          <p:nvPr/>
        </p:nvPicPr>
        <p:blipFill>
          <a:blip r:embed="rId2" cstate="print"/>
          <a:srcRect/>
          <a:stretch>
            <a:fillRect/>
          </a:stretch>
        </p:blipFill>
        <p:spPr bwMode="auto">
          <a:xfrm>
            <a:off x="3635896" y="260648"/>
            <a:ext cx="1656184" cy="1810037"/>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a:p>
        </p:txBody>
      </p:sp>
      <p:sp>
        <p:nvSpPr>
          <p:cNvPr id="3" name="Content Placeholder 2"/>
          <p:cNvSpPr>
            <a:spLocks noGrp="1"/>
          </p:cNvSpPr>
          <p:nvPr>
            <p:ph idx="1"/>
          </p:nvPr>
        </p:nvSpPr>
        <p:spPr/>
        <p:txBody>
          <a:bodyPr>
            <a:normAutofit/>
          </a:bodyPr>
          <a:lstStyle/>
          <a:p>
            <a:pPr>
              <a:buNone/>
            </a:pPr>
            <a:r>
              <a:rPr lang="en-IE" b="1" dirty="0" smtClean="0"/>
              <a:t>                           </a:t>
            </a:r>
            <a:r>
              <a:rPr lang="en-IE" sz="2800" b="1" dirty="0" smtClean="0"/>
              <a:t>John Walsh R.I.P. </a:t>
            </a:r>
          </a:p>
          <a:p>
            <a:pPr>
              <a:buNone/>
            </a:pPr>
            <a:endParaRPr lang="en-IE" sz="2400" dirty="0" smtClean="0"/>
          </a:p>
          <a:p>
            <a:pPr>
              <a:buNone/>
            </a:pPr>
            <a:r>
              <a:rPr lang="en-IE" sz="2400" dirty="0" smtClean="0"/>
              <a:t>     John was a member of the Naval Association during it’s earlier years and when The Naval Association was re-vamped in 1992 became our General Secretary from 1992 to 1994.</a:t>
            </a:r>
          </a:p>
          <a:p>
            <a:pPr>
              <a:buNone/>
            </a:pPr>
            <a:r>
              <a:rPr lang="en-IE" sz="2400" dirty="0" smtClean="0"/>
              <a:t>     John passed away some years ago but we will</a:t>
            </a:r>
          </a:p>
          <a:p>
            <a:pPr>
              <a:buNone/>
            </a:pPr>
            <a:r>
              <a:rPr lang="en-IE" sz="2400" dirty="0" smtClean="0"/>
              <a:t>     get as much information on our colleagues as time goes on</a:t>
            </a:r>
          </a:p>
          <a:p>
            <a:pPr>
              <a:buNone/>
            </a:pPr>
            <a:r>
              <a:rPr lang="en-IE" sz="2400" dirty="0" smtClean="0"/>
              <a:t>     and add it to each slide.</a:t>
            </a:r>
          </a:p>
          <a:p>
            <a:pPr>
              <a:buNone/>
            </a:pPr>
            <a:endParaRPr lang="en-IE" sz="2400" dirty="0" smtClean="0"/>
          </a:p>
          <a:p>
            <a:pPr>
              <a:buNone/>
            </a:pPr>
            <a:r>
              <a:rPr lang="en-IE" sz="2400" b="1" dirty="0" smtClean="0"/>
              <a:t>                                  Yes we will remember them</a:t>
            </a:r>
            <a:endParaRPr lang="en-IE"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457200" y="1988840"/>
            <a:ext cx="8229600" cy="4536504"/>
          </a:xfrm>
        </p:spPr>
        <p:txBody>
          <a:bodyPr>
            <a:normAutofit/>
          </a:bodyPr>
          <a:lstStyle/>
          <a:p>
            <a:r>
              <a:rPr lang="en-IE" dirty="0" smtClean="0"/>
              <a:t>Paddy Watts</a:t>
            </a:r>
          </a:p>
          <a:p>
            <a:r>
              <a:rPr lang="en-IE" dirty="0" smtClean="0"/>
              <a:t>Served in The Naval Service during the 1950’s.</a:t>
            </a:r>
          </a:p>
          <a:p>
            <a:r>
              <a:rPr lang="en-IE" dirty="0" smtClean="0"/>
              <a:t>Paddy joined the Naval Association on its revamping in 1992 and travelled with the Naval Association in many trips abroad to the USA and France.</a:t>
            </a:r>
          </a:p>
          <a:p>
            <a:r>
              <a:rPr lang="en-IE" dirty="0" smtClean="0"/>
              <a:t>Paddy passed away after a short illness in February 2016</a:t>
            </a:r>
            <a:endParaRPr lang="en-IE" dirty="0"/>
          </a:p>
        </p:txBody>
      </p:sp>
      <p:pic>
        <p:nvPicPr>
          <p:cNvPr id="4" name="Picture 3" descr="paddywatts3.jpg"/>
          <p:cNvPicPr>
            <a:picLocks noChangeAspect="1"/>
          </p:cNvPicPr>
          <p:nvPr/>
        </p:nvPicPr>
        <p:blipFill>
          <a:blip r:embed="rId2" cstate="print"/>
          <a:stretch>
            <a:fillRect/>
          </a:stretch>
        </p:blipFill>
        <p:spPr>
          <a:xfrm>
            <a:off x="3635896" y="188640"/>
            <a:ext cx="1716624" cy="20162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457200" y="1600200"/>
            <a:ext cx="8229600" cy="4853136"/>
          </a:xfrm>
        </p:spPr>
        <p:txBody>
          <a:bodyPr/>
          <a:lstStyle/>
          <a:p>
            <a:endParaRPr lang="en-IE" dirty="0" smtClean="0"/>
          </a:p>
          <a:p>
            <a:endParaRPr lang="en-IE" dirty="0" smtClean="0"/>
          </a:p>
          <a:p>
            <a:r>
              <a:rPr lang="en-IE" dirty="0" smtClean="0"/>
              <a:t>                     Herbert McManus </a:t>
            </a:r>
          </a:p>
          <a:p>
            <a:endParaRPr lang="en-IE" dirty="0" smtClean="0"/>
          </a:p>
          <a:p>
            <a:pPr>
              <a:buNone/>
            </a:pPr>
            <a:r>
              <a:rPr lang="en-IE" dirty="0" smtClean="0"/>
              <a:t>Served in An </a:t>
            </a:r>
            <a:r>
              <a:rPr lang="en-IE" dirty="0" err="1" smtClean="0"/>
              <a:t>Slua</a:t>
            </a:r>
            <a:r>
              <a:rPr lang="en-IE" dirty="0" smtClean="0"/>
              <a:t> </a:t>
            </a:r>
            <a:r>
              <a:rPr lang="en-IE" dirty="0" err="1" smtClean="0"/>
              <a:t>Muiri</a:t>
            </a:r>
            <a:r>
              <a:rPr lang="en-IE" dirty="0" smtClean="0"/>
              <a:t> during the 1960’s.</a:t>
            </a:r>
          </a:p>
          <a:p>
            <a:pPr>
              <a:buNone/>
            </a:pPr>
            <a:r>
              <a:rPr lang="en-IE" dirty="0" smtClean="0"/>
              <a:t>Herbert joined the Naval Association in 2002</a:t>
            </a:r>
          </a:p>
          <a:p>
            <a:pPr>
              <a:buNone/>
            </a:pPr>
            <a:r>
              <a:rPr lang="en-IE" dirty="0" smtClean="0"/>
              <a:t>and travelled on many trips overseas. </a:t>
            </a:r>
          </a:p>
          <a:p>
            <a:pPr>
              <a:buNone/>
            </a:pPr>
            <a:r>
              <a:rPr lang="en-IE" dirty="0" smtClean="0"/>
              <a:t>Herbert passed away after a short illness in 2014</a:t>
            </a:r>
          </a:p>
        </p:txBody>
      </p:sp>
      <p:pic>
        <p:nvPicPr>
          <p:cNvPr id="4" name="Picture 3" descr="herbert3.jpg"/>
          <p:cNvPicPr>
            <a:picLocks noChangeAspect="1"/>
          </p:cNvPicPr>
          <p:nvPr/>
        </p:nvPicPr>
        <p:blipFill>
          <a:blip r:embed="rId2" cstate="print"/>
          <a:stretch>
            <a:fillRect/>
          </a:stretch>
        </p:blipFill>
        <p:spPr>
          <a:xfrm>
            <a:off x="3419872" y="260648"/>
            <a:ext cx="2036798" cy="237626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E" dirty="0"/>
          </a:p>
        </p:txBody>
      </p:sp>
      <p:sp>
        <p:nvSpPr>
          <p:cNvPr id="3" name="Content Placeholder 2"/>
          <p:cNvSpPr>
            <a:spLocks noGrp="1"/>
          </p:cNvSpPr>
          <p:nvPr>
            <p:ph idx="1"/>
          </p:nvPr>
        </p:nvSpPr>
        <p:spPr>
          <a:xfrm>
            <a:off x="899592" y="1600200"/>
            <a:ext cx="7992888" cy="4525963"/>
          </a:xfrm>
        </p:spPr>
        <p:txBody>
          <a:bodyPr>
            <a:normAutofit fontScale="92500" lnSpcReduction="20000"/>
          </a:bodyPr>
          <a:lstStyle/>
          <a:p>
            <a:endParaRPr lang="en-IE" dirty="0" smtClean="0"/>
          </a:p>
          <a:p>
            <a:endParaRPr lang="en-IE" dirty="0" smtClean="0"/>
          </a:p>
          <a:p>
            <a:pPr>
              <a:buNone/>
            </a:pPr>
            <a:r>
              <a:rPr lang="en-IE" dirty="0" smtClean="0"/>
              <a:t>                          Frank Cassidy</a:t>
            </a:r>
          </a:p>
          <a:p>
            <a:endParaRPr lang="en-IE" dirty="0" smtClean="0"/>
          </a:p>
          <a:p>
            <a:pPr algn="ctr">
              <a:buNone/>
            </a:pPr>
            <a:r>
              <a:rPr lang="en-IE" dirty="0" smtClean="0"/>
              <a:t>Served in An </a:t>
            </a:r>
            <a:r>
              <a:rPr lang="en-IE" dirty="0" err="1" smtClean="0"/>
              <a:t>Slua</a:t>
            </a:r>
            <a:r>
              <a:rPr lang="en-IE" dirty="0" smtClean="0"/>
              <a:t> </a:t>
            </a:r>
            <a:r>
              <a:rPr lang="en-IE" dirty="0" err="1" smtClean="0"/>
              <a:t>Muiri</a:t>
            </a:r>
            <a:r>
              <a:rPr lang="en-IE" dirty="0" smtClean="0"/>
              <a:t> for 40 years up to his</a:t>
            </a:r>
          </a:p>
          <a:p>
            <a:pPr algn="ctr">
              <a:buNone/>
            </a:pPr>
            <a:r>
              <a:rPr lang="en-IE" dirty="0" smtClean="0"/>
              <a:t>retirement age attaining the rank of Petty Officer</a:t>
            </a:r>
          </a:p>
          <a:p>
            <a:pPr algn="ctr">
              <a:buNone/>
            </a:pPr>
            <a:endParaRPr lang="en-IE" dirty="0" smtClean="0"/>
          </a:p>
          <a:p>
            <a:pPr algn="ctr">
              <a:buNone/>
            </a:pPr>
            <a:r>
              <a:rPr lang="en-IE" dirty="0" smtClean="0"/>
              <a:t>Frank Joined the naval Association when it was revamped in 1992 and died after a long illness in 2014</a:t>
            </a:r>
            <a:endParaRPr lang="en-IE" dirty="0"/>
          </a:p>
        </p:txBody>
      </p:sp>
      <p:pic>
        <p:nvPicPr>
          <p:cNvPr id="3074" name="Picture 2" descr="C:\deceased\CASS.jpg"/>
          <p:cNvPicPr>
            <a:picLocks noChangeAspect="1" noChangeArrowheads="1"/>
          </p:cNvPicPr>
          <p:nvPr/>
        </p:nvPicPr>
        <p:blipFill>
          <a:blip r:embed="rId2" cstate="print"/>
          <a:srcRect/>
          <a:stretch>
            <a:fillRect/>
          </a:stretch>
        </p:blipFill>
        <p:spPr bwMode="auto">
          <a:xfrm>
            <a:off x="3635896" y="332656"/>
            <a:ext cx="1391317" cy="208543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7824" y="274638"/>
            <a:ext cx="5904656" cy="2794322"/>
          </a:xfrm>
        </p:spPr>
        <p:txBody>
          <a:bodyPr>
            <a:normAutofit/>
          </a:bodyPr>
          <a:lstStyle/>
          <a:p>
            <a:r>
              <a:rPr lang="en-IE" sz="800" dirty="0" smtClean="0"/>
              <a:t>.</a:t>
            </a:r>
            <a:endParaRPr lang="en-IE" sz="800" dirty="0"/>
          </a:p>
        </p:txBody>
      </p:sp>
      <p:pic>
        <p:nvPicPr>
          <p:cNvPr id="4" name="Content Placeholder 3" descr="peter[1].jpg"/>
          <p:cNvPicPr>
            <a:picLocks noGrp="1" noChangeAspect="1"/>
          </p:cNvPicPr>
          <p:nvPr>
            <p:ph idx="1"/>
          </p:nvPr>
        </p:nvPicPr>
        <p:blipFill>
          <a:blip r:embed="rId2" cstate="print"/>
          <a:stretch>
            <a:fillRect/>
          </a:stretch>
        </p:blipFill>
        <p:spPr>
          <a:xfrm>
            <a:off x="179512" y="332655"/>
            <a:ext cx="2880320" cy="3269163"/>
          </a:xfrm>
        </p:spPr>
      </p:pic>
      <p:sp>
        <p:nvSpPr>
          <p:cNvPr id="5" name="Title 1"/>
          <p:cNvSpPr txBox="1">
            <a:spLocks/>
          </p:cNvSpPr>
          <p:nvPr/>
        </p:nvSpPr>
        <p:spPr>
          <a:xfrm>
            <a:off x="3347864" y="332656"/>
            <a:ext cx="5616624" cy="2880320"/>
          </a:xfrm>
          <a:prstGeom prst="rect">
            <a:avLst/>
          </a:prstGeom>
        </p:spPr>
        <p:txBody>
          <a:bodyPr vert="horz" lIns="91440" tIns="45720" rIns="91440" bIns="45720" rtlCol="0" anchor="ctr">
            <a:noAutofit/>
          </a:bodyPr>
          <a:lstStyle/>
          <a:p>
            <a:pPr marL="0" marR="0" lvl="0" indent="0" algn="just" defTabSz="914400" rtl="0" eaLnBrk="1" fontAlgn="auto" latinLnBrk="0" hangingPunct="1">
              <a:lnSpc>
                <a:spcPct val="100000"/>
              </a:lnSpc>
              <a:spcBef>
                <a:spcPct val="0"/>
              </a:spcBef>
              <a:spcAft>
                <a:spcPts val="0"/>
              </a:spcAft>
              <a:buClrTx/>
              <a:buSzTx/>
              <a:buFontTx/>
              <a:buNone/>
              <a:tabLst/>
              <a:defRPr/>
            </a:pPr>
            <a:r>
              <a:rPr kumimoji="0" lang="en-IE" sz="1400" b="1" i="1" u="none" strike="noStrike" kern="1200" cap="none" spc="0" normalizeH="0" baseline="0" noProof="0" dirty="0" smtClean="0">
                <a:ln>
                  <a:noFill/>
                </a:ln>
                <a:solidFill>
                  <a:schemeClr val="tx1"/>
                </a:solidFill>
                <a:effectLst/>
                <a:uLnTx/>
                <a:uFillTx/>
                <a:latin typeface="+mj-lt"/>
                <a:ea typeface="+mj-ea"/>
                <a:cs typeface="+mj-cs"/>
              </a:rPr>
              <a:t>Senior Chief Petty Officer</a:t>
            </a:r>
            <a:r>
              <a:rPr kumimoji="0" lang="en-IE" sz="1400" b="0" i="0" u="none" strike="noStrike" kern="1200" cap="none" spc="0" normalizeH="0" baseline="0" noProof="0" dirty="0" smtClean="0">
                <a:ln>
                  <a:noFill/>
                </a:ln>
                <a:solidFill>
                  <a:schemeClr val="tx1"/>
                </a:solidFill>
                <a:effectLst/>
                <a:uLnTx/>
                <a:uFillTx/>
                <a:latin typeface="+mj-lt"/>
                <a:ea typeface="+mj-ea"/>
                <a:cs typeface="+mj-cs"/>
              </a:rPr>
              <a:t>, (Irish Naval Service Reserve)</a:t>
            </a:r>
            <a:r>
              <a:rPr kumimoji="0" lang="en-IE" sz="1400" b="0" i="0" u="none" strike="noStrike" kern="1200" cap="none" spc="0" normalizeH="0" noProof="0" dirty="0" smtClean="0">
                <a:ln>
                  <a:noFill/>
                </a:ln>
                <a:solidFill>
                  <a:schemeClr val="tx1"/>
                </a:solidFill>
                <a:effectLst/>
                <a:uLnTx/>
                <a:uFillTx/>
                <a:latin typeface="+mj-lt"/>
                <a:ea typeface="+mj-ea"/>
                <a:cs typeface="+mj-cs"/>
              </a:rPr>
              <a:t> </a:t>
            </a:r>
            <a:r>
              <a:rPr kumimoji="0" lang="en-IE" sz="1400" b="0" i="0" u="none" strike="noStrike" kern="1200" cap="none" spc="0" normalizeH="0" baseline="0" noProof="0" dirty="0" smtClean="0">
                <a:ln>
                  <a:noFill/>
                </a:ln>
                <a:solidFill>
                  <a:schemeClr val="tx1"/>
                </a:solidFill>
                <a:effectLst/>
                <a:uLnTx/>
                <a:uFillTx/>
                <a:latin typeface="+mj-lt"/>
                <a:ea typeface="+mj-ea"/>
                <a:cs typeface="+mj-cs"/>
              </a:rPr>
              <a:t>was to retire in February 2004 after 44 years service, was tragically killed in a car crash while travelling through Liverpool on Wednesday 8th October 2003. </a:t>
            </a:r>
            <a:r>
              <a:rPr kumimoji="0" lang="en-IE" sz="1400" b="0" i="0" u="none" strike="noStrike" kern="1200" cap="none" spc="0" normalizeH="0" baseline="0" noProof="0" dirty="0" err="1" smtClean="0">
                <a:ln>
                  <a:noFill/>
                </a:ln>
                <a:solidFill>
                  <a:schemeClr val="tx1"/>
                </a:solidFill>
                <a:effectLst/>
                <a:uLnTx/>
                <a:uFillTx/>
                <a:latin typeface="+mj-lt"/>
                <a:ea typeface="+mj-ea"/>
                <a:cs typeface="+mj-cs"/>
              </a:rPr>
              <a:t>Dymphna</a:t>
            </a:r>
            <a:r>
              <a:rPr kumimoji="0" lang="en-IE" sz="1400" b="0" i="0" u="none" strike="noStrike" kern="1200" cap="none" spc="0" normalizeH="0" baseline="0" noProof="0" dirty="0" smtClean="0">
                <a:ln>
                  <a:noFill/>
                </a:ln>
                <a:solidFill>
                  <a:schemeClr val="tx1"/>
                </a:solidFill>
                <a:effectLst/>
                <a:uLnTx/>
                <a:uFillTx/>
                <a:latin typeface="+mj-lt"/>
                <a:ea typeface="+mj-ea"/>
                <a:cs typeface="+mj-cs"/>
              </a:rPr>
              <a:t> his wife for 35 years also lost her life. They had visited the UK to be with their daughter Tara to celebrate the 1st birthday of one of Peter and </a:t>
            </a:r>
            <a:r>
              <a:rPr kumimoji="0" lang="en-IE" sz="1400" b="0" i="0" u="none" strike="noStrike" kern="1200" cap="none" spc="0" normalizeH="0" baseline="0" noProof="0" dirty="0" err="1" smtClean="0">
                <a:ln>
                  <a:noFill/>
                </a:ln>
                <a:solidFill>
                  <a:schemeClr val="tx1"/>
                </a:solidFill>
                <a:effectLst/>
                <a:uLnTx/>
                <a:uFillTx/>
                <a:latin typeface="+mj-lt"/>
                <a:ea typeface="+mj-ea"/>
                <a:cs typeface="+mj-cs"/>
              </a:rPr>
              <a:t>Dymphna's</a:t>
            </a:r>
            <a:r>
              <a:rPr kumimoji="0" lang="en-IE" sz="1400" b="0" i="0" u="none" strike="noStrike" kern="1200" cap="none" spc="0" normalizeH="0" baseline="0" noProof="0" dirty="0" smtClean="0">
                <a:ln>
                  <a:noFill/>
                </a:ln>
                <a:solidFill>
                  <a:schemeClr val="tx1"/>
                </a:solidFill>
                <a:effectLst/>
                <a:uLnTx/>
                <a:uFillTx/>
                <a:latin typeface="+mj-lt"/>
                <a:ea typeface="+mj-ea"/>
                <a:cs typeface="+mj-cs"/>
              </a:rPr>
              <a:t> grandchildren. Sadly two more in the car with Peter and </a:t>
            </a:r>
            <a:r>
              <a:rPr kumimoji="0" lang="en-IE" sz="1400" b="0" i="0" u="none" strike="noStrike" kern="1200" cap="none" spc="0" normalizeH="0" baseline="0" noProof="0" dirty="0" err="1" smtClean="0">
                <a:ln>
                  <a:noFill/>
                </a:ln>
                <a:solidFill>
                  <a:schemeClr val="tx1"/>
                </a:solidFill>
                <a:effectLst/>
                <a:uLnTx/>
                <a:uFillTx/>
                <a:latin typeface="+mj-lt"/>
                <a:ea typeface="+mj-ea"/>
                <a:cs typeface="+mj-cs"/>
              </a:rPr>
              <a:t>Dymphna</a:t>
            </a:r>
            <a:r>
              <a:rPr kumimoji="0" lang="en-IE" sz="1400" b="0" i="0" u="none" strike="noStrike" kern="1200" cap="none" spc="0" normalizeH="0" baseline="0" noProof="0" dirty="0" smtClean="0">
                <a:ln>
                  <a:noFill/>
                </a:ln>
                <a:solidFill>
                  <a:schemeClr val="tx1"/>
                </a:solidFill>
                <a:effectLst/>
                <a:uLnTx/>
                <a:uFillTx/>
                <a:latin typeface="+mj-lt"/>
                <a:ea typeface="+mj-ea"/>
                <a:cs typeface="+mj-cs"/>
              </a:rPr>
              <a:t> also lost their lives, Their daughter Tara's mother-in-law Mrs Barbara George and her mother-in-laws sister (Mrs. Stella Murphy) died in the car accident. The car was driven by Stella Murphy's Husband. He </a:t>
            </a:r>
            <a:r>
              <a:rPr kumimoji="0" lang="en-IE" sz="1400" b="0" i="0" u="none" strike="noStrike" kern="1200" cap="none" spc="0" normalizeH="0" baseline="0" noProof="0" dirty="0" err="1" smtClean="0">
                <a:ln>
                  <a:noFill/>
                </a:ln>
                <a:solidFill>
                  <a:schemeClr val="tx1"/>
                </a:solidFill>
                <a:effectLst/>
                <a:uLnTx/>
                <a:uFillTx/>
                <a:latin typeface="+mj-lt"/>
                <a:ea typeface="+mj-ea"/>
                <a:cs typeface="+mj-cs"/>
              </a:rPr>
              <a:t>miracously</a:t>
            </a:r>
            <a:r>
              <a:rPr kumimoji="0" lang="en-IE" sz="1400" b="0" i="0" u="none" strike="noStrike" kern="1200" cap="none" spc="0" normalizeH="0" baseline="0" noProof="0" dirty="0" smtClean="0">
                <a:ln>
                  <a:noFill/>
                </a:ln>
                <a:solidFill>
                  <a:schemeClr val="tx1"/>
                </a:solidFill>
                <a:effectLst/>
                <a:uLnTx/>
                <a:uFillTx/>
                <a:latin typeface="+mj-lt"/>
                <a:ea typeface="+mj-ea"/>
                <a:cs typeface="+mj-cs"/>
              </a:rPr>
              <a:t> survived this terrible tragedy</a:t>
            </a:r>
            <a:r>
              <a:rPr kumimoji="0" lang="en-IE" sz="1600" b="0" i="0" u="none" strike="noStrike" kern="1200" cap="none" spc="0" normalizeH="0" baseline="0" noProof="0" dirty="0" smtClean="0">
                <a:ln>
                  <a:noFill/>
                </a:ln>
                <a:solidFill>
                  <a:schemeClr val="tx1"/>
                </a:solidFill>
                <a:effectLst/>
                <a:uLnTx/>
                <a:uFillTx/>
                <a:latin typeface="+mj-lt"/>
                <a:ea typeface="+mj-ea"/>
                <a:cs typeface="+mj-cs"/>
              </a:rPr>
              <a:t>.</a:t>
            </a:r>
          </a:p>
        </p:txBody>
      </p:sp>
      <p:sp>
        <p:nvSpPr>
          <p:cNvPr id="7" name="Rectangle 6"/>
          <p:cNvSpPr/>
          <p:nvPr/>
        </p:nvSpPr>
        <p:spPr>
          <a:xfrm>
            <a:off x="3275856" y="3212976"/>
            <a:ext cx="5688632" cy="3231654"/>
          </a:xfrm>
          <a:prstGeom prst="rect">
            <a:avLst/>
          </a:prstGeom>
        </p:spPr>
        <p:txBody>
          <a:bodyPr wrap="square">
            <a:spAutoFit/>
          </a:bodyPr>
          <a:lstStyle/>
          <a:p>
            <a:pPr algn="just"/>
            <a:r>
              <a:rPr lang="en-IE" sz="1400" dirty="0" smtClean="0"/>
              <a:t>In </a:t>
            </a:r>
            <a:r>
              <a:rPr lang="en-IE" sz="1400" dirty="0"/>
              <a:t>keeping with tradition </a:t>
            </a:r>
            <a:r>
              <a:rPr lang="en-IE" sz="1400" dirty="0" smtClean="0"/>
              <a:t>Peter </a:t>
            </a:r>
            <a:r>
              <a:rPr lang="en-IE" sz="1400" dirty="0"/>
              <a:t>was rendered full Naval Honours. This to the best of our knowledge is the first time such honours were rendered to both a husband and wife and we pray to God it will not be necessary again. All sections of the Defence Forces were represented. A Piper from the Irish Air Force led the cortège along the route to the grave. Lined up on each side was senior Officers, </a:t>
            </a:r>
            <a:r>
              <a:rPr lang="en-IE" sz="1400" dirty="0" err="1"/>
              <a:t>N.C.O's</a:t>
            </a:r>
            <a:r>
              <a:rPr lang="en-IE" sz="1400" dirty="0"/>
              <a:t> and Ratings from the Naval Service, Naval Service Reserve, Irish Army, Army Reserve, Irish Naval Association, and Organisation of National ex-service men and Women and many other organisations who were present to </a:t>
            </a:r>
            <a:r>
              <a:rPr lang="en-IE" sz="1400" dirty="0" smtClean="0"/>
              <a:t>support Peter's and </a:t>
            </a:r>
            <a:r>
              <a:rPr lang="en-IE" sz="1400" dirty="0" err="1" smtClean="0"/>
              <a:t>Dymphna's</a:t>
            </a:r>
            <a:r>
              <a:rPr lang="en-IE" sz="1400" dirty="0" smtClean="0"/>
              <a:t> extended families</a:t>
            </a:r>
          </a:p>
          <a:p>
            <a:pPr algn="just"/>
            <a:endParaRPr lang="en-IE" sz="1400" dirty="0" smtClean="0"/>
          </a:p>
          <a:p>
            <a:pPr algn="just"/>
            <a:r>
              <a:rPr lang="en-IE" sz="1400" dirty="0" smtClean="0"/>
              <a:t>See Peter and </a:t>
            </a:r>
            <a:r>
              <a:rPr lang="en-IE" sz="1400" dirty="0" err="1" smtClean="0"/>
              <a:t>Dymhna's</a:t>
            </a:r>
            <a:r>
              <a:rPr lang="en-IE" sz="1400" dirty="0" smtClean="0"/>
              <a:t> last journey to their resting place, Click </a:t>
            </a:r>
            <a:r>
              <a:rPr lang="en-IE" sz="1400" dirty="0" smtClean="0">
                <a:hlinkClick r:id="rId3"/>
              </a:rPr>
              <a:t>..Here ..</a:t>
            </a:r>
            <a:r>
              <a:rPr lang="en-IE" sz="1400" dirty="0" smtClean="0"/>
              <a:t> </a:t>
            </a:r>
            <a:endParaRPr lang="en-IE" dirty="0" smtClean="0"/>
          </a:p>
          <a:p>
            <a:pPr algn="just"/>
            <a:endParaRPr lang="en-IE" dirty="0" smtClean="0"/>
          </a:p>
          <a:p>
            <a:pPr algn="just"/>
            <a:endParaRPr lang="en-IE" dirty="0"/>
          </a:p>
        </p:txBody>
      </p:sp>
      <p:pic>
        <p:nvPicPr>
          <p:cNvPr id="8" name="Content Placeholder 3" descr="peteranddymphna[1].jpg"/>
          <p:cNvPicPr>
            <a:picLocks noChangeAspect="1"/>
          </p:cNvPicPr>
          <p:nvPr/>
        </p:nvPicPr>
        <p:blipFill>
          <a:blip r:embed="rId4" cstate="print"/>
          <a:stretch>
            <a:fillRect/>
          </a:stretch>
        </p:blipFill>
        <p:spPr>
          <a:xfrm>
            <a:off x="179512" y="3861048"/>
            <a:ext cx="2842335" cy="237626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1520" y="3140968"/>
            <a:ext cx="7704856" cy="792088"/>
          </a:xfrm>
        </p:spPr>
        <p:txBody>
          <a:bodyPr>
            <a:normAutofit/>
          </a:bodyPr>
          <a:lstStyle/>
          <a:p>
            <a:r>
              <a:rPr lang="en-IE" sz="2400" b="1" dirty="0" err="1" smtClean="0"/>
              <a:t>Audie</a:t>
            </a:r>
            <a:r>
              <a:rPr lang="en-IE" sz="2400" b="1" dirty="0" smtClean="0"/>
              <a:t> Devlin</a:t>
            </a:r>
            <a:endParaRPr lang="en-IE" sz="2400" b="1" dirty="0"/>
          </a:p>
        </p:txBody>
      </p:sp>
      <p:sp>
        <p:nvSpPr>
          <p:cNvPr id="3" name="Subtitle 2"/>
          <p:cNvSpPr>
            <a:spLocks noGrp="1"/>
          </p:cNvSpPr>
          <p:nvPr>
            <p:ph type="subTitle" idx="1"/>
          </p:nvPr>
        </p:nvSpPr>
        <p:spPr>
          <a:xfrm>
            <a:off x="251520" y="4077072"/>
            <a:ext cx="8568952" cy="2520280"/>
          </a:xfrm>
        </p:spPr>
        <p:txBody>
          <a:bodyPr>
            <a:normAutofit/>
          </a:bodyPr>
          <a:lstStyle/>
          <a:p>
            <a:pPr algn="just"/>
            <a:r>
              <a:rPr lang="en-IE" sz="2200" dirty="0" err="1" smtClean="0">
                <a:solidFill>
                  <a:schemeClr val="tx1"/>
                </a:solidFill>
              </a:rPr>
              <a:t>Audie</a:t>
            </a:r>
            <a:r>
              <a:rPr lang="en-IE" sz="2200" dirty="0" smtClean="0">
                <a:solidFill>
                  <a:schemeClr val="tx1"/>
                </a:solidFill>
              </a:rPr>
              <a:t> a former Lt. No 2 Coy An </a:t>
            </a:r>
            <a:r>
              <a:rPr lang="en-IE" sz="2200" dirty="0" err="1" smtClean="0">
                <a:solidFill>
                  <a:schemeClr val="tx1"/>
                </a:solidFill>
              </a:rPr>
              <a:t>Slua</a:t>
            </a:r>
            <a:r>
              <a:rPr lang="en-IE" sz="2200" dirty="0" smtClean="0">
                <a:solidFill>
                  <a:schemeClr val="tx1"/>
                </a:solidFill>
              </a:rPr>
              <a:t> </a:t>
            </a:r>
            <a:r>
              <a:rPr lang="en-IE" sz="2200" dirty="0" err="1" smtClean="0">
                <a:solidFill>
                  <a:schemeClr val="tx1"/>
                </a:solidFill>
              </a:rPr>
              <a:t>Muiri</a:t>
            </a:r>
            <a:r>
              <a:rPr lang="en-IE" sz="2200" dirty="0" smtClean="0">
                <a:solidFill>
                  <a:schemeClr val="tx1"/>
                </a:solidFill>
              </a:rPr>
              <a:t> joined the Naval Association in 1992. Travelled overseas to participate in the Boston St. Patrick's Day Parade in 1996 and again to San Diego in 1998. Excellent on the Guitar and many will remember </a:t>
            </a:r>
            <a:r>
              <a:rPr lang="en-IE" sz="2200" dirty="0" err="1" smtClean="0">
                <a:solidFill>
                  <a:schemeClr val="tx1"/>
                </a:solidFill>
              </a:rPr>
              <a:t>Audie</a:t>
            </a:r>
            <a:r>
              <a:rPr lang="en-IE" sz="2200" dirty="0" smtClean="0">
                <a:solidFill>
                  <a:schemeClr val="tx1"/>
                </a:solidFill>
              </a:rPr>
              <a:t> singing "Jessie </a:t>
            </a:r>
            <a:r>
              <a:rPr lang="en-IE" sz="2200" dirty="0">
                <a:solidFill>
                  <a:schemeClr val="tx1"/>
                </a:solidFill>
              </a:rPr>
              <a:t>J</a:t>
            </a:r>
            <a:r>
              <a:rPr lang="en-IE" sz="2200" dirty="0" smtClean="0">
                <a:solidFill>
                  <a:schemeClr val="tx1"/>
                </a:solidFill>
              </a:rPr>
              <a:t>ames" and "Maggie May" </a:t>
            </a:r>
          </a:p>
          <a:p>
            <a:pPr algn="just"/>
            <a:r>
              <a:rPr lang="en-IE" sz="2200" dirty="0" err="1" smtClean="0">
                <a:solidFill>
                  <a:schemeClr val="tx1"/>
                </a:solidFill>
              </a:rPr>
              <a:t>Audie</a:t>
            </a:r>
            <a:r>
              <a:rPr lang="en-IE" sz="2200" dirty="0" smtClean="0">
                <a:solidFill>
                  <a:schemeClr val="tx1"/>
                </a:solidFill>
              </a:rPr>
              <a:t> died around 2007/2008</a:t>
            </a:r>
          </a:p>
          <a:p>
            <a:endParaRPr lang="en-IE" dirty="0"/>
          </a:p>
        </p:txBody>
      </p:sp>
      <p:pic>
        <p:nvPicPr>
          <p:cNvPr id="4" name="Picture 3" descr="audiedevlin[1].jpg"/>
          <p:cNvPicPr>
            <a:picLocks noChangeAspect="1"/>
          </p:cNvPicPr>
          <p:nvPr/>
        </p:nvPicPr>
        <p:blipFill>
          <a:blip r:embed="rId2" cstate="print"/>
          <a:stretch>
            <a:fillRect/>
          </a:stretch>
        </p:blipFill>
        <p:spPr>
          <a:xfrm>
            <a:off x="2771800" y="188640"/>
            <a:ext cx="2545399" cy="2880320"/>
          </a:xfrm>
          <a:prstGeom prst="rect">
            <a:avLst/>
          </a:prstGeom>
        </p:spPr>
      </p:pic>
      <p:sp>
        <p:nvSpPr>
          <p:cNvPr id="6" name="Subtitle 2"/>
          <p:cNvSpPr txBox="1">
            <a:spLocks/>
          </p:cNvSpPr>
          <p:nvPr/>
        </p:nvSpPr>
        <p:spPr>
          <a:xfrm>
            <a:off x="5823248" y="188640"/>
            <a:ext cx="3320752" cy="2808312"/>
          </a:xfrm>
          <a:prstGeom prst="rect">
            <a:avLst/>
          </a:prstGeom>
        </p:spPr>
        <p:txBody>
          <a:bodyPr vert="horz" lIns="91440" tIns="45720" rIns="91440" bIns="45720" rtlCol="0">
            <a:norm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lang="en-IE" sz="2200" b="1" dirty="0" smtClean="0"/>
              <a:t>.</a:t>
            </a:r>
            <a:endParaRPr kumimoji="0" lang="en-IE" sz="2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IE"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140968"/>
            <a:ext cx="7992888" cy="2952328"/>
          </a:xfrm>
        </p:spPr>
        <p:txBody>
          <a:bodyPr>
            <a:normAutofit fontScale="90000"/>
          </a:bodyPr>
          <a:lstStyle/>
          <a:p>
            <a:r>
              <a:rPr lang="en-IE" sz="2000" b="1" dirty="0" smtClean="0"/>
              <a:t/>
            </a:r>
            <a:br>
              <a:rPr lang="en-IE" sz="2000" b="1" dirty="0" smtClean="0"/>
            </a:br>
            <a:r>
              <a:rPr lang="en-IE" sz="2000" dirty="0" smtClean="0"/>
              <a:t> </a:t>
            </a:r>
            <a:r>
              <a:rPr lang="en-IE" sz="2200" dirty="0" smtClean="0"/>
              <a:t>Christy joined An </a:t>
            </a:r>
            <a:r>
              <a:rPr lang="en-IE" sz="2200" dirty="0" err="1" smtClean="0"/>
              <a:t>Slua</a:t>
            </a:r>
            <a:r>
              <a:rPr lang="en-IE" sz="2200" dirty="0" smtClean="0"/>
              <a:t> </a:t>
            </a:r>
            <a:r>
              <a:rPr lang="en-IE" sz="2200" dirty="0" err="1" smtClean="0"/>
              <a:t>Muiri</a:t>
            </a:r>
            <a:r>
              <a:rPr lang="en-IE" sz="2200" dirty="0" smtClean="0"/>
              <a:t> in March 1958 and left in the mid seventies. Christy joined the Naval Association in 1992 and was one of the Banner bearers heading our group of 185 in the Boston </a:t>
            </a:r>
            <a:r>
              <a:rPr lang="en-IE" sz="2200" dirty="0" err="1" smtClean="0"/>
              <a:t>St.Patrick's</a:t>
            </a:r>
            <a:r>
              <a:rPr lang="en-IE" sz="2200" dirty="0" smtClean="0"/>
              <a:t> Day Parade. </a:t>
            </a:r>
            <a:br>
              <a:rPr lang="en-IE" sz="2200" dirty="0" smtClean="0"/>
            </a:br>
            <a:r>
              <a:rPr lang="en-IE" sz="2200" dirty="0" smtClean="0"/>
              <a:t/>
            </a:r>
            <a:br>
              <a:rPr lang="en-IE" sz="2200" dirty="0" smtClean="0"/>
            </a:br>
            <a:r>
              <a:rPr lang="en-IE" sz="2200" dirty="0" smtClean="0"/>
              <a:t>While working as Foreman in Dakota Printing works in September 1998 Christy collapsed and died of a heart attack.</a:t>
            </a:r>
            <a:br>
              <a:rPr lang="en-IE" sz="2200" dirty="0" smtClean="0"/>
            </a:br>
            <a:r>
              <a:rPr lang="en-IE" sz="2200" dirty="0"/>
              <a:t/>
            </a:r>
            <a:br>
              <a:rPr lang="en-IE" sz="2200" dirty="0"/>
            </a:br>
            <a:r>
              <a:rPr lang="en-IE" sz="2200" dirty="0" smtClean="0"/>
              <a:t> Christy is buried first turn left inside the gates of Mount Jerome Cemetery, Christy's grave is about 10 graves down on the left.</a:t>
            </a:r>
            <a:r>
              <a:rPr lang="en-IE" sz="2000" dirty="0" smtClean="0"/>
              <a:t/>
            </a:r>
            <a:br>
              <a:rPr lang="en-IE" sz="2000" dirty="0" smtClean="0"/>
            </a:br>
            <a:endParaRPr lang="en-IE" sz="2000" dirty="0"/>
          </a:p>
        </p:txBody>
      </p:sp>
      <p:pic>
        <p:nvPicPr>
          <p:cNvPr id="4" name="Content Placeholder 3" descr="christyking[1].jpg"/>
          <p:cNvPicPr>
            <a:picLocks noGrp="1" noChangeAspect="1"/>
          </p:cNvPicPr>
          <p:nvPr>
            <p:ph idx="1"/>
          </p:nvPr>
        </p:nvPicPr>
        <p:blipFill>
          <a:blip r:embed="rId2" cstate="print"/>
          <a:stretch>
            <a:fillRect/>
          </a:stretch>
        </p:blipFill>
        <p:spPr>
          <a:xfrm>
            <a:off x="3347864" y="332656"/>
            <a:ext cx="1753909" cy="2232248"/>
          </a:xfrm>
        </p:spPr>
      </p:pic>
      <p:sp>
        <p:nvSpPr>
          <p:cNvPr id="5" name="Title 1"/>
          <p:cNvSpPr txBox="1">
            <a:spLocks/>
          </p:cNvSpPr>
          <p:nvPr/>
        </p:nvSpPr>
        <p:spPr>
          <a:xfrm>
            <a:off x="2339752" y="2204864"/>
            <a:ext cx="3600400" cy="864096"/>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E" sz="2000" b="1" i="0" u="none" strike="noStrike" kern="1200" cap="none" spc="0" normalizeH="0" baseline="0" noProof="0" dirty="0" smtClean="0">
                <a:ln>
                  <a:noFill/>
                </a:ln>
                <a:solidFill>
                  <a:schemeClr val="tx1"/>
                </a:solidFill>
                <a:effectLst/>
                <a:uLnTx/>
                <a:uFillTx/>
                <a:latin typeface="+mj-lt"/>
                <a:ea typeface="+mj-ea"/>
                <a:cs typeface="+mj-cs"/>
              </a:rPr>
              <a:t/>
            </a:r>
            <a:br>
              <a:rPr kumimoji="0" lang="en-IE" sz="2000" b="1" i="0" u="none" strike="noStrike" kern="1200" cap="none" spc="0" normalizeH="0" baseline="0" noProof="0" dirty="0" smtClean="0">
                <a:ln>
                  <a:noFill/>
                </a:ln>
                <a:solidFill>
                  <a:schemeClr val="tx1"/>
                </a:solidFill>
                <a:effectLst/>
                <a:uLnTx/>
                <a:uFillTx/>
                <a:latin typeface="+mj-lt"/>
                <a:ea typeface="+mj-ea"/>
                <a:cs typeface="+mj-cs"/>
              </a:rPr>
            </a:br>
            <a:r>
              <a:rPr kumimoji="0" lang="en-IE" sz="2900" b="0" i="1" u="none" strike="noStrike" kern="1200" cap="none" spc="0" normalizeH="0" baseline="0" noProof="0" dirty="0" smtClean="0">
                <a:ln>
                  <a:noFill/>
                </a:ln>
                <a:solidFill>
                  <a:schemeClr val="tx1"/>
                </a:solidFill>
                <a:effectLst/>
                <a:uLnTx/>
                <a:uFillTx/>
                <a:latin typeface="+mj-lt"/>
                <a:ea typeface="+mj-ea"/>
                <a:cs typeface="+mj-cs"/>
              </a:rPr>
              <a:t>Christy King</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572</TotalTime>
  <Words>1768</Words>
  <Application>Microsoft Office PowerPoint</Application>
  <PresentationFormat>On-screen Show (4:3)</PresentationFormat>
  <Paragraphs>149</Paragraphs>
  <Slides>35</Slides>
  <Notes>2</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Office Theme</vt:lpstr>
      <vt:lpstr>. </vt:lpstr>
      <vt:lpstr>Lt. Cdr. Robert Mulrooney,  Retired  Officer Commanding the Naval Service Reserve in Limerick and President and founder member of the Limerick Branch of the Irish Naval Association                                                                           December 2016</vt:lpstr>
      <vt:lpstr>Slide 3</vt:lpstr>
      <vt:lpstr>Slide 4</vt:lpstr>
      <vt:lpstr>Slide 5</vt:lpstr>
      <vt:lpstr>Slide 6</vt:lpstr>
      <vt:lpstr>.</vt:lpstr>
      <vt:lpstr>Audie Devlin</vt:lpstr>
      <vt:lpstr>  Christy joined An Slua Muiri in March 1958 and left in the mid seventies. Christy joined the Naval Association in 1992 and was one of the Banner bearers heading our group of 185 in the Boston St.Patrick's Day Parade.   While working as Foreman in Dakota Printing works in September 1998 Christy collapsed and died of a heart attack.   Christy is buried first turn left inside the gates of Mount Jerome Cemetery, Christy's grave is about 10 graves down on the left. </vt:lpstr>
      <vt:lpstr>    Tom Doherty   Tom like many of his colleagues in the Naval Association, joined the marine Service in 1943 and continued in the Naval service for many years. Tom and his wife suffered the terrible tragic death of their daughter and  granddaughter and it had a lasting effect on their lives.   Tom passed away in 2009 </vt:lpstr>
      <vt:lpstr>Frank Wynne    Joined An Slua Muiri (Naval Reserve) in 1954 rising through the ranks to Petty Officer. Frank joined the Naval Association in 1992 and although we are not certain of the actual date Frank passed away we believe it was 2009 </vt:lpstr>
      <vt:lpstr>Jimmy Lamberd      Jimmy served in the Naval Service in 50's. Jimmy joined the Naval Association in 1992 and travelled to the USA on both our trips to the States .</vt:lpstr>
      <vt:lpstr>                                                                  Peter Marrey   Peter joined An Slua Muiri in 1950 and rose through the Ranks to Lieutenant and retired on age grounds in 1989.   Peter joined the Naval Association in 1995 and participated in several of our trip abroad.  While we did attend Peter's Funeral we are not sure of the year peter died. We will correct this in due course.  </vt:lpstr>
      <vt:lpstr>Paddy Farren   Paddy was a member of the Naval Service for many years in the 50's 60's and joined the Naval Association in 1992 and was an active member. Paddy participated in nearly all trips abroad and all functions at home until his death in February 2013 </vt:lpstr>
      <vt:lpstr> </vt:lpstr>
      <vt:lpstr>  Paddy Redmond   Paddy was a former member of the Naval Service. He joined the Naval Association in 1998 and remained a member until his death in March 2009  </vt:lpstr>
      <vt:lpstr>     Peadar served in the Marine Service and the Naval Service in 40's and 50's. Peadar joined the Naval Association in 1992, and participated in all our trips up to his last trip in March 1998 when he and wife Angela travelled with us to San Diego. However, Peadar was not well in San Diego and spent most of the week in bed in the Hotel. Peadar was ill for the next few months and passed away in August 1998 Peadar always had a love for the Sea and after his service in the Naval Service joined Irish Shipping. It was his wish that his ashes be scattered at sea    </vt:lpstr>
      <vt:lpstr>                                                   Sean Meleady   Sean spent a few years as a member of No 2 Coy An Slua Muiri in the 70's and 80's. Sean joined the Naval Association in 1997 and participated in all functions and trips abroad. In 2008 Sean underwent treatment and surgery for Cancer which prevented him from participating in our first Cruise abroad, however, although he was still recovering from further treatment in 2009 he went on our Mediterranean Cruise out of Venice.   Although Sean seemed to be recovering from his Cancer it unfortunately came back and Sean passed away peacefully on the 6th April 2010. Sean is buried in Esker Cemetery, Lucan, Co Dublin close to our colleagues Tom Dooley and Piaras O'Connor  </vt:lpstr>
      <vt:lpstr>Michael Philbin  (President 2001-2002)   In July 2002 while driving on a remote country road in his native county of Westport in the west of Ireland, Michael suffered a heart attack and his car left the road and overturned into a ditch. Unfortunately Michael was dead before anyone had an opportunity to render any assistance. Michael was given full Naval Honours in Dublin before his cremation.  As was his wish his ashes were scattered into the sea off Westport   See Micks profile  </vt:lpstr>
      <vt:lpstr>                                    Frank Lynch (President 1992-1994)   Joined the Maritime Inscription in 1943, and was posted to Dublin Port Control. The name changed to An Slua Muiri in 1946, and Frank was commissioned to officer rank in 1955. Frank was a great rifleman and won the overall best individual shot on many occasions. He took command of No. 2 Coy,  An Slua Muiri in 1969, where he achieved the highest rank which can be attained in An Slua Muiri, Lieutenant. Commander. Frank retired from the Service  in 1983 after 40 years voluntary service. Frank joined the Naval Association in the 80’s and became our first President when the Naval Association was revamped in 1992 Frank was a keen soccer player and referee. He probably gave as many years to football as he did to An Slua Muiri (now renamed Naval Service Reserve). Frank fell ill and died in 2005. Frank was rendered full Naval Honours by the Naval Association .                     Frank takes the salute at Royal Naval Association memorial service</vt:lpstr>
      <vt:lpstr>Slide 21</vt:lpstr>
      <vt:lpstr>                                                           Ray Murphy                                                        (President 1998-2000)  Joined the Marine service in 1941 and served on the Motor Torpedo Boats as an Engine Room Artificer until 1945. Ray was a great swimmer as a young man and won many trophies while in the service. Ray spent most of his civilian life with Aer Lingus and did a lot of overseas contract work. Ray and his wife Monica are great singers and are pillars of the R. &amp; R Musical Society.  Ray passed away suddenly on Tuesday 26th November 2001 in the manner in which he lived, peacefully and gently. May he Rest in Peace. At his Cremation he was rendered full honours.  It was the families wish that Ray's ashes would be scattered off Roche's Point in Cork Harbour. 88 members of the Naval Association travelled to Cork to participate in this moving ceremony. Our Chaplain Fr. Des campion assisted at the ceremony.   See Ray's Ashes .. scattered in Cork Harbour..  </vt:lpstr>
      <vt:lpstr>S                         </vt:lpstr>
      <vt:lpstr>Slide 24</vt:lpstr>
      <vt:lpstr>Slide 25</vt:lpstr>
      <vt:lpstr>SCPO Noel O’Neill a gentle giant was also a very respect NCO who spent 41 years in An Slua Muiri (Naval Reserve) . On retiring from the Service  on age grounds Noel joined the Naval Association and enjoyed many overseas trips with his colleagues in the Limerick Branch and friends and colleagues in the Dublin, Waterford and Cork Branches. Noels health declined over a period of years and Noel sadly  passed away in 2011. Noel is sadly missed by us all</vt:lpstr>
      <vt:lpstr>  served in the communications branch of the Naval Service in the 60' 70's. Michael joined the Naval Association when the Association was revamped in 1992 and served as Treasurer. Michael was very active and participated in many trips abroad including the Boston St. Patrick's Day Parade and trips to the WW1 battle sites.     </vt:lpstr>
      <vt:lpstr>  </vt:lpstr>
      <vt:lpstr> Dick Larkin   SCPO Larkin joined the Maritime Inscription in 1943 which subsequently was renamed An Slua Muiri in 1947 and rose through the ranks to Senior Chief Petty Officer and retired on reaching the retirement age for his rank in 1986. Dick as he was known to his friends will always be remembered for his catch phrase "Hello There".  Dick was to travel to Boston in 1996 with the Naval Association to participate in the Boston St. Patrick's Day Parade celebrating the 50th anniversary of the establishment of the Naval Service in 1946 (formerly The Marine Service). However Dick got sick some weeks before we were to travel and passed away on Wednesday 13th March 1996 two days short of his 70th Birthday. Many will remember the Mass celebrated by the US Military Chaplain at Fort Deven's on Friday 15th (the Day Dick was buried)at the close of his sermon the Chaplain referring to Dick said, I some how believe at this very moment Dick is arriving in Heaven and saying to God "Hello There"     </vt:lpstr>
      <vt:lpstr>Liam Clarke a serving member of the Naval Service when he passed away in 2008 was serving on the Cadre Staff at Cathal Brugha Barracks in Dublin. One lasting memory of Liam is his delight as he skied down the Mountain in Boston when the Naval Association when on a skiing trip in 1998.  </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128</cp:revision>
  <dcterms:created xsi:type="dcterms:W3CDTF">2013-04-16T14:38:46Z</dcterms:created>
  <dcterms:modified xsi:type="dcterms:W3CDTF">2017-02-15T16:31:37Z</dcterms:modified>
</cp:coreProperties>
</file>